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499" r:id="rId8"/>
  </p:sldMasterIdLst>
  <p:notesMasterIdLst>
    <p:notesMasterId r:id="rId67"/>
  </p:notesMasterIdLst>
  <p:handoutMasterIdLst>
    <p:handoutMasterId r:id="rId68"/>
  </p:handoutMasterIdLst>
  <p:sldIdLst>
    <p:sldId id="8490" r:id="rId9"/>
    <p:sldId id="8676" r:id="rId10"/>
    <p:sldId id="8671" r:id="rId11"/>
    <p:sldId id="8673" r:id="rId12"/>
    <p:sldId id="8674" r:id="rId13"/>
    <p:sldId id="8675" r:id="rId14"/>
    <p:sldId id="8672" r:id="rId15"/>
    <p:sldId id="8646" r:id="rId16"/>
    <p:sldId id="8648" r:id="rId17"/>
    <p:sldId id="8647" r:id="rId18"/>
    <p:sldId id="8677" r:id="rId19"/>
    <p:sldId id="8535" r:id="rId20"/>
    <p:sldId id="8518" r:id="rId21"/>
    <p:sldId id="8655" r:id="rId22"/>
    <p:sldId id="8678" r:id="rId23"/>
    <p:sldId id="8656" r:id="rId24"/>
    <p:sldId id="8657" r:id="rId25"/>
    <p:sldId id="8519" r:id="rId26"/>
    <p:sldId id="8520" r:id="rId27"/>
    <p:sldId id="8549" r:id="rId28"/>
    <p:sldId id="8659" r:id="rId29"/>
    <p:sldId id="8679" r:id="rId30"/>
    <p:sldId id="8528" r:id="rId31"/>
    <p:sldId id="8509" r:id="rId32"/>
    <p:sldId id="8662" r:id="rId33"/>
    <p:sldId id="8649" r:id="rId34"/>
    <p:sldId id="8511" r:id="rId35"/>
    <p:sldId id="8513" r:id="rId36"/>
    <p:sldId id="8512" r:id="rId37"/>
    <p:sldId id="8571" r:id="rId38"/>
    <p:sldId id="8680" r:id="rId39"/>
    <p:sldId id="8515" r:id="rId40"/>
    <p:sldId id="8668" r:id="rId41"/>
    <p:sldId id="8517" r:id="rId42"/>
    <p:sldId id="8573" r:id="rId43"/>
    <p:sldId id="8651" r:id="rId44"/>
    <p:sldId id="8650" r:id="rId45"/>
    <p:sldId id="8681" r:id="rId46"/>
    <p:sldId id="8529" r:id="rId47"/>
    <p:sldId id="8574" r:id="rId48"/>
    <p:sldId id="8575" r:id="rId49"/>
    <p:sldId id="8682" r:id="rId50"/>
    <p:sldId id="8683" r:id="rId51"/>
    <p:sldId id="8684" r:id="rId52"/>
    <p:sldId id="8685" r:id="rId53"/>
    <p:sldId id="8686" r:id="rId54"/>
    <p:sldId id="8642" r:id="rId55"/>
    <p:sldId id="8667" r:id="rId56"/>
    <p:sldId id="8531" r:id="rId57"/>
    <p:sldId id="8532" r:id="rId58"/>
    <p:sldId id="8688" r:id="rId59"/>
    <p:sldId id="8533" r:id="rId60"/>
    <p:sldId id="8663" r:id="rId61"/>
    <p:sldId id="8664" r:id="rId62"/>
    <p:sldId id="8687" r:id="rId63"/>
    <p:sldId id="8665" r:id="rId64"/>
    <p:sldId id="8666" r:id="rId65"/>
    <p:sldId id="8689" r:id="rId66"/>
  </p:sldIdLst>
  <p:sldSz cx="9906000" cy="6858000" type="A4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045">
          <p15:clr>
            <a:srgbClr val="A4A3A4"/>
          </p15:clr>
        </p15:guide>
        <p15:guide id="4" orient="horz" pos="3969">
          <p15:clr>
            <a:srgbClr val="A4A3A4"/>
          </p15:clr>
        </p15:guide>
        <p15:guide id="5" pos="5909">
          <p15:clr>
            <a:srgbClr val="A4A3A4"/>
          </p15:clr>
        </p15:guide>
        <p15:guide id="6" pos="330">
          <p15:clr>
            <a:srgbClr val="A4A3A4"/>
          </p15:clr>
        </p15:guide>
        <p15:guide id="7" orient="horz" pos="1779">
          <p15:clr>
            <a:srgbClr val="A4A3A4"/>
          </p15:clr>
        </p15:guide>
        <p15:guide id="8" orient="horz" pos="2151">
          <p15:clr>
            <a:srgbClr val="A4A3A4"/>
          </p15:clr>
        </p15:guide>
        <p15:guide id="9" orient="horz" pos="3933">
          <p15:clr>
            <a:srgbClr val="A4A3A4"/>
          </p15:clr>
        </p15:guide>
        <p15:guide id="10" orient="horz" pos="2433">
          <p15:clr>
            <a:srgbClr val="A4A3A4"/>
          </p15:clr>
        </p15:guide>
        <p15:guide id="11" orient="horz" pos="1024">
          <p15:clr>
            <a:srgbClr val="A4A3A4"/>
          </p15:clr>
        </p15:guide>
        <p15:guide id="12" pos="4574">
          <p15:clr>
            <a:srgbClr val="A4A3A4"/>
          </p15:clr>
        </p15:guide>
        <p15:guide id="13" pos="6019">
          <p15:clr>
            <a:srgbClr val="A4A3A4"/>
          </p15:clr>
        </p15:guide>
        <p15:guide id="14" pos="25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" name="만든 이" initials="오전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EB1FF"/>
    <a:srgbClr val="FF6600"/>
    <a:srgbClr val="007A37"/>
    <a:srgbClr val="FF9933"/>
    <a:srgbClr val="DAEFC3"/>
    <a:srgbClr val="FF9999"/>
    <a:srgbClr val="0078D7"/>
    <a:srgbClr val="A80000"/>
    <a:srgbClr val="0066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44" autoAdjust="0"/>
  </p:normalViewPr>
  <p:slideViewPr>
    <p:cSldViewPr snapToGrid="0">
      <p:cViewPr varScale="1">
        <p:scale>
          <a:sx n="117" d="100"/>
          <a:sy n="117" d="100"/>
        </p:scale>
        <p:origin x="-1138" y="-82"/>
      </p:cViewPr>
      <p:guideLst>
        <p:guide orient="horz" pos="1045"/>
        <p:guide orient="horz" pos="3969"/>
        <p:guide orient="horz" pos="2078"/>
        <p:guide orient="horz" pos="3933"/>
        <p:guide orient="horz" pos="1798"/>
        <p:guide pos="4118"/>
        <p:guide pos="5909"/>
        <p:guide pos="330"/>
        <p:guide pos="4574"/>
        <p:guide pos="6019"/>
        <p:guide pos="251"/>
      </p:guideLst>
    </p:cSldViewPr>
  </p:slideViewPr>
  <p:outlineViewPr>
    <p:cViewPr>
      <p:scale>
        <a:sx n="33" d="100"/>
        <a:sy n="33" d="100"/>
      </p:scale>
      <p:origin x="0" y="-1417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10" d="100"/>
          <a:sy n="110" d="100"/>
        </p:scale>
        <p:origin x="3024" y="47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customXml" Target="../customXml/item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1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customXml" Target="../customXml/item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275" cy="4983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62" y="0"/>
            <a:ext cx="2946275" cy="4983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292B2-F443-4406-AF1D-6FCCF7051E0A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8273"/>
            <a:ext cx="2946275" cy="4983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62" y="9428273"/>
            <a:ext cx="2946275" cy="4983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0E5BE-1D13-46BE-BA31-E459C01FB2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97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C14F8-2A55-40C9-87BD-D5E13FBD71FB}" type="datetimeFigureOut">
              <a:rPr lang="en-US" smtClean="0"/>
              <a:t>3/8/2021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6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BEE-72D2-4711-B507-13A06E4388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9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lossary?hl=ko#ROC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glossary?hl=ko#binary_classification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odom.kr/%EA%B8%B0%EA%B3%84%ED%95%99%EC%8A%B5/feature_engineering#h_a0b652f5eec320c8d3cc76f7b2c108d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incodom.kr/%EA%B8%B0%EA%B3%84%ED%95%99%EC%8A%B5/feature_engineering#h_2c113344b39c04c8599b84f8fa93718c" TargetMode="External"/><Relationship Id="rId5" Type="http://schemas.openxmlformats.org/officeDocument/2006/relationships/hyperlink" Target="http://www.incodom.kr/%EA%B8%B0%EA%B3%84%ED%95%99%EC%8A%B5/feature_engineering#h_a0b06e02069facfbfad04f621fb55c6d" TargetMode="External"/><Relationship Id="rId4" Type="http://schemas.openxmlformats.org/officeDocument/2006/relationships/hyperlink" Target="https://en.wikipedia.org/wiki/Feature_engineering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l.azure.com/endpoints/lists/realtimeendpoints/aso-championmodel/detail?wsid=/subscriptions/35120fde-ae11-40e4-8ea2-8be769fdcc5d/resourcegroups/ASO_ML/workspaces/ASO_MachineLearning&amp;tid=56480cdf-0e19-4439-bf83-359f8a87e112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l.azure.com/endpoints/lists/realtimeendpoints/aso-championmodel/detail?wsid=/subscriptions/35120fde-ae11-40e4-8ea2-8be769fdcc5d/resourcegroups/ASO_ML/workspaces/ASO_MachineLearning&amp;tid=56480cdf-0e19-4439-bf83-359f8a87e112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43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3/8/2021 9:05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15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3/8/2021 9:05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16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3/8/2021 9:05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17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ko-KR" altLang="en-US" dirty="0"/>
              <a:t>포털 화면에서 </a:t>
            </a:r>
            <a:r>
              <a:rPr lang="en-US" altLang="ko-KR" dirty="0"/>
              <a:t>Azure Machine</a:t>
            </a:r>
            <a:r>
              <a:rPr lang="en-US" altLang="ko-KR" baseline="0" dirty="0"/>
              <a:t> Learning Studio </a:t>
            </a:r>
            <a:r>
              <a:rPr lang="ko-KR" altLang="en-US" baseline="0" dirty="0"/>
              <a:t>들어가는 방법을 알아보겠습니다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dirty="0"/>
              <a:t>상단에 다양한 </a:t>
            </a:r>
            <a:r>
              <a:rPr lang="ko-KR" altLang="en-US" baseline="0" dirty="0"/>
              <a:t>이미지를 보일 거에요</a:t>
            </a:r>
            <a:r>
              <a:rPr lang="en-US" altLang="ko-KR" baseline="0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리소스 그룹</a:t>
            </a:r>
            <a:r>
              <a:rPr lang="en-US" altLang="ko-KR" dirty="0"/>
              <a:t>&gt;</a:t>
            </a:r>
            <a:r>
              <a:rPr lang="ko-KR" altLang="en-US" dirty="0"/>
              <a:t>을 클릭해주세요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리소스 그룹 목록 중에서 </a:t>
            </a:r>
            <a:r>
              <a:rPr lang="en-US" altLang="ko-KR" dirty="0"/>
              <a:t>ASO_ML</a:t>
            </a:r>
            <a:r>
              <a:rPr lang="ko-KR" altLang="en-US" dirty="0"/>
              <a:t>을 선택해주세요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en-US" dirty="0"/>
              <a:t>ASO_ML </a:t>
            </a:r>
            <a:r>
              <a:rPr lang="ko-KR" altLang="en-US" dirty="0"/>
              <a:t>화면에서 </a:t>
            </a:r>
            <a:r>
              <a:rPr lang="en-US" altLang="ko-KR" dirty="0" err="1"/>
              <a:t>ASO_MachineLearning</a:t>
            </a:r>
            <a:r>
              <a:rPr lang="ko-KR" altLang="en-US" dirty="0"/>
              <a:t>을 선택합니다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en-US" altLang="ko-KR" dirty="0"/>
              <a:t>ASO-</a:t>
            </a:r>
            <a:r>
              <a:rPr lang="en-US" altLang="ko-KR" dirty="0" err="1"/>
              <a:t>MachineLearning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화면에 들어왔고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새 </a:t>
            </a:r>
            <a:r>
              <a:rPr lang="en-US" altLang="ko-KR" baseline="0" dirty="0"/>
              <a:t>Azure Machine Learning Studio </a:t>
            </a:r>
            <a:r>
              <a:rPr lang="ko-KR" altLang="en-US" baseline="0" dirty="0"/>
              <a:t>체험하기</a:t>
            </a:r>
            <a:r>
              <a:rPr lang="en-US" altLang="ko-KR" baseline="0" dirty="0"/>
              <a:t>”</a:t>
            </a:r>
            <a:r>
              <a:rPr lang="ko-KR" altLang="en-US" baseline="0" dirty="0"/>
              <a:t>라는 메시지 창을 보일 거에요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ko-KR" altLang="en-US" baseline="0" dirty="0"/>
              <a:t>여기서 </a:t>
            </a:r>
            <a:r>
              <a:rPr lang="en-US" baseline="0" dirty="0"/>
              <a:t>&lt;</a:t>
            </a:r>
            <a:r>
              <a:rPr lang="ko-KR" altLang="en-US" baseline="0" dirty="0"/>
              <a:t>지금 시작하기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버튼을 클릭해주세요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ko-KR" altLang="en-US" dirty="0"/>
              <a:t>여기까지 못하는 분 계시면 말씀해주세요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그럼 이제 </a:t>
            </a:r>
            <a:r>
              <a:rPr lang="en-US" altLang="ko-KR" dirty="0" err="1"/>
              <a:t>AutoML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실습을 시작하도록 하겠습니다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ko-KR" altLang="en-US" baseline="0" dirty="0"/>
              <a:t>우선 왼쪽 목록에서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자동화된</a:t>
            </a:r>
            <a:r>
              <a:rPr lang="en-US" altLang="ko-KR" baseline="0" dirty="0"/>
              <a:t>ML&gt;</a:t>
            </a:r>
            <a:r>
              <a:rPr lang="ko-KR" altLang="en-US" baseline="0" dirty="0"/>
              <a:t>을 선택해주세요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화면에 있는 기능들이 간략하게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ko-KR" altLang="en-US" baseline="0" dirty="0"/>
              <a:t>새로운 실험 </a:t>
            </a:r>
            <a:r>
              <a:rPr lang="ko-KR" altLang="en-US" baseline="0" dirty="0" err="1"/>
              <a:t>만드려고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할때</a:t>
            </a:r>
            <a:r>
              <a:rPr lang="ko-KR" altLang="en-US" baseline="0" dirty="0"/>
              <a:t>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새 자동화된 </a:t>
            </a:r>
            <a:r>
              <a:rPr lang="en-US" altLang="ko-KR" baseline="0" dirty="0"/>
              <a:t>ML </a:t>
            </a:r>
            <a:r>
              <a:rPr lang="ko-KR" altLang="en-US" baseline="0" dirty="0"/>
              <a:t>실행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버튼을 누르면 됩니다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ko-KR" altLang="en-US" baseline="0" dirty="0"/>
              <a:t>하단에 최근 만들었던 </a:t>
            </a:r>
            <a:r>
              <a:rPr lang="en-US" altLang="ko-KR" baseline="0" dirty="0" err="1"/>
              <a:t>AutoML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실험을 확인할 수 있습니다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그리고 </a:t>
            </a:r>
            <a:r>
              <a:rPr lang="en-US" altLang="ko-KR" baseline="0" dirty="0" err="1"/>
              <a:t>AutoML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관련 설명서</a:t>
            </a:r>
            <a:r>
              <a:rPr lang="en-US" altLang="ko-KR" baseline="0" dirty="0"/>
              <a:t>(</a:t>
            </a:r>
            <a:r>
              <a:rPr lang="ko-KR" altLang="en-US" baseline="0" dirty="0"/>
              <a:t>예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AutoML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자습서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블로그</a:t>
            </a:r>
            <a:r>
              <a:rPr lang="ko-KR" altLang="en-US" baseline="0" dirty="0"/>
              <a:t> 등</a:t>
            </a:r>
            <a:r>
              <a:rPr lang="en-US" altLang="ko-KR" baseline="0" dirty="0"/>
              <a:t>)</a:t>
            </a:r>
            <a:r>
              <a:rPr lang="ko-KR" altLang="en-US" baseline="0" dirty="0"/>
              <a:t> 확인 가능합니다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그럼 새로운 </a:t>
            </a:r>
            <a:r>
              <a:rPr lang="en-US" altLang="ko-KR" baseline="0" dirty="0" err="1"/>
              <a:t>AutoML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실험 만들어보세요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단계는 실험에  적용할 데이터 세트를 생성입니다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데이터 세트</a:t>
            </a:r>
            <a:r>
              <a:rPr lang="en-US" altLang="ko-KR" baseline="0" dirty="0"/>
              <a:t> </a:t>
            </a:r>
            <a:r>
              <a:rPr lang="ko-KR" altLang="en-US" baseline="0" dirty="0"/>
              <a:t>생성하는 방법은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로컬 환경에서 데이터 파일을 불러옵니다</a:t>
            </a:r>
            <a:r>
              <a:rPr lang="en-US" altLang="ko-KR" baseline="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만들어진 데이터 저장소에서 활용해서 데이터 세트를 생성합니다</a:t>
            </a:r>
            <a:r>
              <a:rPr lang="en-US" altLang="ko-KR" baseline="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디렉터리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를 연결해서 온라인 웹 데이터 파일을 가져옵니다</a:t>
            </a:r>
            <a:r>
              <a:rPr lang="en-US" altLang="ko-KR" baseline="0" dirty="0"/>
              <a:t>.  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Open Datasets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제공하는 무료 데이터를 가져올 수 있습니다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이번 실습은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번째 방법으로 데이터 저장소에서 데이터 세트를 생성하려고 합니다</a:t>
            </a:r>
            <a:r>
              <a:rPr lang="en-US" altLang="ko-KR" baseline="0" dirty="0"/>
              <a:t>.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6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단계는 실험에  적용할 데이터 세트를 생성입니다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데이터 세트</a:t>
            </a:r>
            <a:r>
              <a:rPr lang="en-US" altLang="ko-KR" baseline="0" dirty="0"/>
              <a:t> </a:t>
            </a:r>
            <a:r>
              <a:rPr lang="ko-KR" altLang="en-US" baseline="0" dirty="0"/>
              <a:t>생성하는 방법은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ko-KR" altLang="en-US" baseline="0" dirty="0"/>
              <a:t>로컬 환경에서 데이터 파일을 불러옵니다</a:t>
            </a:r>
            <a:r>
              <a:rPr lang="en-US" altLang="ko-KR" baseline="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만들어진 데이터 저장소에서 활용해서 데이터 세트를 생성합니다</a:t>
            </a:r>
            <a:r>
              <a:rPr lang="en-US" altLang="ko-KR" baseline="0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디렉터리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를 연결해서 온라인 웹 데이터 파일을 가져옵니다</a:t>
            </a:r>
            <a:r>
              <a:rPr lang="en-US" altLang="ko-KR" baseline="0" dirty="0"/>
              <a:t>.  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Open Datasets</a:t>
            </a:r>
            <a:r>
              <a:rPr lang="ko-KR" altLang="en-US" baseline="0" dirty="0"/>
              <a:t>에서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제공하는 무료 데이터를 가져올 수 있습니다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이번 실습은 </a:t>
            </a:r>
            <a:r>
              <a:rPr lang="en-US" altLang="ko-KR" baseline="0" dirty="0"/>
              <a:t>2</a:t>
            </a:r>
            <a:r>
              <a:rPr lang="ko-KR" altLang="en-US" baseline="0" dirty="0"/>
              <a:t>번째 방법으로 데이터 저장소에서 데이터 세트를 생성하려고 합니다</a:t>
            </a:r>
            <a:r>
              <a:rPr lang="en-US" altLang="ko-KR" baseline="0" dirty="0"/>
              <a:t>.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페이지는 데이터</a:t>
            </a:r>
            <a:r>
              <a:rPr lang="ko-KR" altLang="en-US" baseline="0" dirty="0"/>
              <a:t> 세트에 대해 설정 및 미리 확인할 수 있는 페이지입니다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파일 형식은 </a:t>
            </a:r>
            <a:r>
              <a:rPr lang="en-US" altLang="ko-KR" dirty="0"/>
              <a:t>“</a:t>
            </a:r>
            <a:r>
              <a:rPr lang="ko-KR" altLang="en-US" dirty="0"/>
              <a:t>구분 기호로 분리됨</a:t>
            </a:r>
            <a:r>
              <a:rPr lang="en-US" altLang="ko-KR" dirty="0"/>
              <a:t>”</a:t>
            </a:r>
            <a:r>
              <a:rPr lang="ko-KR" altLang="en-US" dirty="0"/>
              <a:t>을 선택해주시고 구분 기호에 </a:t>
            </a:r>
            <a:r>
              <a:rPr lang="en-US" altLang="ko-KR" dirty="0"/>
              <a:t>“</a:t>
            </a:r>
            <a:r>
              <a:rPr lang="ko-KR" altLang="en-US" dirty="0"/>
              <a:t>쉼표</a:t>
            </a:r>
            <a:r>
              <a:rPr lang="en-US" altLang="ko-KR" dirty="0"/>
              <a:t>”</a:t>
            </a:r>
            <a:r>
              <a:rPr lang="ko-KR" altLang="en-US" dirty="0"/>
              <a:t>로 선택해주세요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인코딩은</a:t>
            </a:r>
            <a:r>
              <a:rPr lang="ko-KR" altLang="en-US" dirty="0"/>
              <a:t> </a:t>
            </a:r>
            <a:r>
              <a:rPr lang="en-US" altLang="ko-KR" dirty="0"/>
              <a:t>UTF-8 </a:t>
            </a:r>
            <a:r>
              <a:rPr lang="ko-KR" altLang="en-US" dirty="0"/>
              <a:t>맞고 열 머리글에서는 </a:t>
            </a:r>
            <a:r>
              <a:rPr lang="en-US" altLang="ko-KR" dirty="0"/>
              <a:t>“</a:t>
            </a:r>
            <a:r>
              <a:rPr lang="ko-KR" altLang="en-US" dirty="0"/>
              <a:t>모든 파일의 머리글이 동일함</a:t>
            </a:r>
            <a:r>
              <a:rPr lang="en-US" altLang="ko-KR" dirty="0"/>
              <a:t>”</a:t>
            </a:r>
            <a:r>
              <a:rPr lang="ko-KR" altLang="en-US" dirty="0"/>
              <a:t>으로 선택해주세요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왜냐하면 </a:t>
            </a:r>
            <a:r>
              <a:rPr lang="en-US" altLang="ko-KR" dirty="0"/>
              <a:t>csv </a:t>
            </a:r>
            <a:r>
              <a:rPr lang="ko-KR" altLang="en-US" dirty="0"/>
              <a:t>파일 총 </a:t>
            </a:r>
            <a:r>
              <a:rPr lang="en-US" altLang="ko-KR" dirty="0"/>
              <a:t>8</a:t>
            </a:r>
            <a:r>
              <a:rPr lang="ko-KR" altLang="en-US" dirty="0"/>
              <a:t>개 있으니까 모든 파일의 머리글을 포함해야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행 건너뛰기 부분에서는 없음으로 지정하면 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미리보기에서</a:t>
            </a:r>
            <a:r>
              <a:rPr lang="ko-KR" altLang="en-US" dirty="0"/>
              <a:t> 데이터가 잘 들어오는지 확인해주세요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확인한 후에 </a:t>
            </a:r>
            <a:r>
              <a:rPr lang="en-US" altLang="ko-KR" dirty="0"/>
              <a:t>“</a:t>
            </a:r>
            <a:r>
              <a:rPr lang="ko-KR" altLang="en-US" dirty="0"/>
              <a:t>다음</a:t>
            </a:r>
            <a:r>
              <a:rPr lang="en-US" altLang="ko-KR" dirty="0"/>
              <a:t>” </a:t>
            </a:r>
            <a:r>
              <a:rPr lang="ko-KR" altLang="en-US" dirty="0"/>
              <a:t>눌러주세요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39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페이지는 스키마 페이지인데 데이터 유형이 사용자 지정할 필요가 없이 자동으로 인식하고 설정됩니다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열의 데이터 유형을 확인하고 변경도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분석에 필요 없는 데이터가 있으면 여기서 제외할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5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43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마지막에 데이터 세트 만들기 전에 다시 한번 데이터</a:t>
            </a:r>
            <a:r>
              <a:rPr lang="ko-KR" altLang="en-US" baseline="0" dirty="0"/>
              <a:t> 세트의 세부 정보를 확인합니다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문제가 없으면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만들기</a:t>
            </a:r>
            <a:r>
              <a:rPr lang="en-US" altLang="ko-KR" baseline="0" dirty="0"/>
              <a:t>”</a:t>
            </a:r>
            <a:r>
              <a:rPr lang="ko-KR" altLang="en-US" baseline="0" dirty="0"/>
              <a:t>를 누르면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6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생성된 데이터 세트를 클릭하시면</a:t>
            </a:r>
            <a:r>
              <a:rPr lang="ko-KR" altLang="en-US" baseline="0" dirty="0"/>
              <a:t> 데이터 세부 정보 및 통계를 확인할 수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6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데이터 미리 보기</a:t>
            </a:r>
            <a:r>
              <a:rPr lang="en-US" altLang="ko-KR" dirty="0"/>
              <a:t>&gt;</a:t>
            </a:r>
            <a:r>
              <a:rPr lang="ko-KR" altLang="en-US" dirty="0"/>
              <a:t>탭에서 일부 샘플 데이터라도 어떤 데이터인지 어떤 변수가 있는지 한눈으로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&lt;</a:t>
            </a:r>
            <a:r>
              <a:rPr lang="ko-KR" altLang="en-US" dirty="0"/>
              <a:t>데이터 통계</a:t>
            </a:r>
            <a:r>
              <a:rPr lang="en-US" altLang="ko-KR" dirty="0"/>
              <a:t>&gt;</a:t>
            </a:r>
            <a:r>
              <a:rPr lang="ko-KR" altLang="en-US" dirty="0"/>
              <a:t>탭</a:t>
            </a:r>
            <a:r>
              <a:rPr lang="ko-KR" altLang="en-US" baseline="0" dirty="0"/>
              <a:t>을 클릭하여 각 변수의 통계 데이터를 확인할 수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총 데이터 개수는 </a:t>
            </a:r>
            <a:r>
              <a:rPr lang="en-US" altLang="ko-KR" baseline="0" dirty="0"/>
              <a:t>2,302</a:t>
            </a:r>
            <a:r>
              <a:rPr lang="ko-KR" altLang="en-US" baseline="0" dirty="0"/>
              <a:t>건으로 확인되고 나머지 통계 수치도 확인 가능합니다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7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실험에 데이터 세트를 적용합니다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방금 생성된 데이터 세트를 선택하고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누르시면 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53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실험에 대해 설정합니다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실험 이름을 입력합니다</a:t>
            </a:r>
            <a:r>
              <a:rPr lang="en-US" altLang="ko-KR" dirty="0"/>
              <a:t>. </a:t>
            </a:r>
            <a:r>
              <a:rPr lang="en-US" altLang="ko-KR" dirty="0" err="1"/>
              <a:t>fraudtest</a:t>
            </a:r>
            <a:r>
              <a:rPr lang="ko-KR" altLang="en-US" baseline="0" dirty="0"/>
              <a:t>와 여러분의 전화번호 뒤 </a:t>
            </a:r>
            <a:r>
              <a:rPr lang="en-US" altLang="ko-KR" baseline="0" dirty="0"/>
              <a:t>4</a:t>
            </a:r>
            <a:r>
              <a:rPr lang="ko-KR" altLang="en-US" baseline="0" dirty="0"/>
              <a:t>자리로 입력하시면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분석 대상은 </a:t>
            </a:r>
            <a:r>
              <a:rPr lang="en-US" altLang="ko-KR" baseline="0" dirty="0"/>
              <a:t>label</a:t>
            </a:r>
            <a:r>
              <a:rPr lang="ko-KR" altLang="en-US" baseline="0" dirty="0"/>
              <a:t>을 선택해주세요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학습 컴퓨팅을 선택합니다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dirty="0"/>
              <a:t>학습 컴퓨팅이 없을 경우 새로운 컴퓨팅을 생성해야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왜냐하면 </a:t>
            </a:r>
            <a:r>
              <a:rPr lang="en-US" altLang="ko-KR" dirty="0"/>
              <a:t>Azure</a:t>
            </a:r>
            <a:r>
              <a:rPr lang="en-US" altLang="ko-KR" baseline="0" dirty="0"/>
              <a:t> Machine Learning </a:t>
            </a:r>
            <a:r>
              <a:rPr lang="ko-KR" altLang="en-US" dirty="0"/>
              <a:t>서비스를 사용하기 위해 컴퓨팅 환경을 필요합니다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새 컴퓨팅 만들기</a:t>
            </a:r>
            <a:r>
              <a:rPr lang="en-US" altLang="ko-KR" dirty="0"/>
              <a:t>”</a:t>
            </a:r>
            <a:r>
              <a:rPr lang="ko-KR" altLang="en-US" dirty="0"/>
              <a:t>를 클릭해주세요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74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컴퓨팅 이름을 입력해주시고 </a:t>
            </a:r>
            <a:endParaRPr lang="en-US" altLang="ko-KR" dirty="0"/>
          </a:p>
          <a:p>
            <a:r>
              <a:rPr lang="ko-KR" altLang="en-US" dirty="0"/>
              <a:t>컴퓨팅 지역은 </a:t>
            </a:r>
            <a:r>
              <a:rPr lang="en-US" altLang="ko-KR" dirty="0" err="1"/>
              <a:t>Koreacentral</a:t>
            </a:r>
            <a:r>
              <a:rPr lang="ko-KR" altLang="en-US" dirty="0"/>
              <a:t>를 선택하시면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가상 머신 크기는 머신 </a:t>
            </a:r>
            <a:r>
              <a:rPr lang="ko-KR" altLang="en-US" dirty="0" err="1"/>
              <a:t>런닝에</a:t>
            </a:r>
            <a:r>
              <a:rPr lang="ko-KR" altLang="en-US" dirty="0"/>
              <a:t> 적합한 </a:t>
            </a:r>
            <a:r>
              <a:rPr lang="en-US" altLang="ko-KR" dirty="0"/>
              <a:t>standard_ds12_v2</a:t>
            </a:r>
            <a:r>
              <a:rPr lang="ko-KR" altLang="en-US" dirty="0"/>
              <a:t>를 선택하시면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가상 머신 크기에 따라 분석 속도 및 처리 환경이 다를 수도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최소 </a:t>
            </a:r>
            <a:r>
              <a:rPr lang="ko-KR" altLang="en-US" dirty="0" err="1"/>
              <a:t>노드</a:t>
            </a:r>
            <a:r>
              <a:rPr lang="ko-KR" altLang="en-US" dirty="0"/>
              <a:t> 수는 </a:t>
            </a:r>
            <a:r>
              <a:rPr lang="en-US" altLang="ko-KR" dirty="0"/>
              <a:t>0</a:t>
            </a:r>
            <a:r>
              <a:rPr lang="ko-KR" altLang="en-US" dirty="0"/>
              <a:t>으로 지정하고 최대 </a:t>
            </a:r>
            <a:r>
              <a:rPr lang="ko-KR" altLang="en-US" dirty="0" err="1"/>
              <a:t>노드</a:t>
            </a:r>
            <a:r>
              <a:rPr lang="ko-KR" altLang="en-US" dirty="0"/>
              <a:t> 수는 </a:t>
            </a:r>
            <a:r>
              <a:rPr lang="en-US" altLang="ko-KR" dirty="0"/>
              <a:t>6</a:t>
            </a:r>
            <a:r>
              <a:rPr lang="ko-KR" altLang="en-US" dirty="0"/>
              <a:t>개로 지정합니다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규모 축소 전 유휴 시간은 </a:t>
            </a:r>
            <a:r>
              <a:rPr lang="en-US" altLang="ko-KR" dirty="0"/>
              <a:t>120</a:t>
            </a:r>
            <a:r>
              <a:rPr lang="ko-KR" altLang="en-US" dirty="0"/>
              <a:t>초로 지정합니다</a:t>
            </a:r>
            <a:r>
              <a:rPr lang="en-US" altLang="ko-KR" dirty="0"/>
              <a:t>. </a:t>
            </a:r>
            <a:r>
              <a:rPr lang="ko-KR" altLang="en-US" dirty="0"/>
              <a:t>절약모드로 생각하시면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새로운 분석 쿼리를 </a:t>
            </a:r>
            <a:r>
              <a:rPr lang="en-US" altLang="ko-KR" dirty="0"/>
              <a:t>120</a:t>
            </a:r>
            <a:r>
              <a:rPr lang="ko-KR" altLang="en-US" dirty="0"/>
              <a:t>초 동안에 들어오지 않으면 최소 </a:t>
            </a:r>
            <a:r>
              <a:rPr lang="ko-KR" altLang="en-US" dirty="0" err="1"/>
              <a:t>노드로</a:t>
            </a:r>
            <a:r>
              <a:rPr lang="ko-KR" altLang="en-US" dirty="0"/>
              <a:t> 전환합니다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생성된 컴퓨팅을 선택해서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누르시면 다음 단계로 넘어갑니다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01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컴퓨팅 이름을 입력해주시고 </a:t>
            </a:r>
            <a:endParaRPr lang="en-US" altLang="ko-KR" dirty="0"/>
          </a:p>
          <a:p>
            <a:r>
              <a:rPr lang="ko-KR" altLang="en-US" dirty="0"/>
              <a:t>컴퓨팅 지역은 </a:t>
            </a:r>
            <a:r>
              <a:rPr lang="en-US" altLang="ko-KR" dirty="0" err="1"/>
              <a:t>Koreacentral</a:t>
            </a:r>
            <a:r>
              <a:rPr lang="ko-KR" altLang="en-US" dirty="0"/>
              <a:t>를 선택하시면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가상 머신 크기는 머신 </a:t>
            </a:r>
            <a:r>
              <a:rPr lang="ko-KR" altLang="en-US" dirty="0" err="1"/>
              <a:t>런닝에</a:t>
            </a:r>
            <a:r>
              <a:rPr lang="ko-KR" altLang="en-US" dirty="0"/>
              <a:t> 적합한 </a:t>
            </a:r>
            <a:r>
              <a:rPr lang="en-US" altLang="ko-KR" dirty="0"/>
              <a:t>standard_ds12_v2</a:t>
            </a:r>
            <a:r>
              <a:rPr lang="ko-KR" altLang="en-US" dirty="0"/>
              <a:t>를 선택하시면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가상 머신 크기에 따라 분석 속도 및 처리 환경이 다를 수도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최소 </a:t>
            </a:r>
            <a:r>
              <a:rPr lang="ko-KR" altLang="en-US" dirty="0" err="1"/>
              <a:t>노드</a:t>
            </a:r>
            <a:r>
              <a:rPr lang="ko-KR" altLang="en-US" dirty="0"/>
              <a:t> 수는 </a:t>
            </a:r>
            <a:r>
              <a:rPr lang="en-US" altLang="ko-KR" dirty="0"/>
              <a:t>0</a:t>
            </a:r>
            <a:r>
              <a:rPr lang="ko-KR" altLang="en-US" dirty="0"/>
              <a:t>으로 지정하고 최대 </a:t>
            </a:r>
            <a:r>
              <a:rPr lang="ko-KR" altLang="en-US" dirty="0" err="1"/>
              <a:t>노드</a:t>
            </a:r>
            <a:r>
              <a:rPr lang="ko-KR" altLang="en-US" dirty="0"/>
              <a:t> 수는 </a:t>
            </a:r>
            <a:r>
              <a:rPr lang="en-US" altLang="ko-KR" dirty="0"/>
              <a:t>6</a:t>
            </a:r>
            <a:r>
              <a:rPr lang="ko-KR" altLang="en-US" dirty="0"/>
              <a:t>개로 지정합니다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규모 축소 전 유휴 시간은 </a:t>
            </a:r>
            <a:r>
              <a:rPr lang="en-US" altLang="ko-KR" dirty="0"/>
              <a:t>120</a:t>
            </a:r>
            <a:r>
              <a:rPr lang="ko-KR" altLang="en-US" dirty="0"/>
              <a:t>초로 지정합니다</a:t>
            </a:r>
            <a:r>
              <a:rPr lang="en-US" altLang="ko-KR" dirty="0"/>
              <a:t>. </a:t>
            </a:r>
            <a:r>
              <a:rPr lang="ko-KR" altLang="en-US" dirty="0"/>
              <a:t>절약모드로 생각하시면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새로운 분석 쿼리를 </a:t>
            </a:r>
            <a:r>
              <a:rPr lang="en-US" altLang="ko-KR" dirty="0"/>
              <a:t>120</a:t>
            </a:r>
            <a:r>
              <a:rPr lang="ko-KR" altLang="en-US" dirty="0"/>
              <a:t>초 동안에 들어오지 않으면 최소 </a:t>
            </a:r>
            <a:r>
              <a:rPr lang="ko-KR" altLang="en-US" dirty="0" err="1"/>
              <a:t>노드로</a:t>
            </a:r>
            <a:r>
              <a:rPr lang="ko-KR" altLang="en-US" dirty="0"/>
              <a:t> 전환합니다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생성된 컴퓨팅을 선택해서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누르시면 다음 단계로 넘어갑니다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01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단계에서 분석 유형을 선택합니다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Azure</a:t>
            </a:r>
            <a:r>
              <a:rPr lang="en-US" altLang="ko-KR" baseline="0" dirty="0"/>
              <a:t> Machine Learning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3</a:t>
            </a:r>
            <a:r>
              <a:rPr lang="ko-KR" altLang="en-US" baseline="0" dirty="0"/>
              <a:t>가지 분석 유형을 제공합니다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분류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시계열</a:t>
            </a:r>
            <a:r>
              <a:rPr lang="ko-KR" altLang="en-US" baseline="0" dirty="0"/>
              <a:t> 예측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이번 실습은 분류 분석이니까 분류를 선택하시면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하단에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추가 구성 설정 보기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를 클릭하시고 분석에 대해 추가 설정을 진행합니다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32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최적화를 위해 모델 학습 중에 사용할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결정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표현하면 정확도 계산을 어떤 기준으로 할 것인지 선택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선택할 수 있는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선택한 작업 유형에 따라 결정 됩니다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예측에 따라 상이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 기능화는 데이터 전처리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변수 자동으로 생성하는 기능입니다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 모델 설명을 체크하게 되면 최적 모델에 대해 추가 설명 및 변수의 영향 중요도를 같이 보여줍니다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분석에 필요 없는 알고리즘이 있으면 차단할 수도 있고 실행 시간을 단축하기 위해 실행할 알고리즘을 조정할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 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기준에서  학습 시간은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시간으로 지정하시고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비어두시면 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유효성 검사는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train-validation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분할로 선택하시고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셋은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 지정합니다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동시 반복 횟수는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 지정합니다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동시에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6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개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iteration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수행할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이제 실험 설정 값 다 지정되었으니까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&lt;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마침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&gt;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을 누르시면 분석을 시작합니다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AUC(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ROC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곡선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아래 영역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무작위로 선택한 사기의 예가 실제로 사기일 가능성이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무작위로 선택한 사기가 아닌 예가 사기일 가능성보다 높다고 분류자가 신뢰할 확률입니다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976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실행 시간은 데이터의 양과 적용한 알고리즘에 따라 다를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이번 실습은 한 </a:t>
            </a:r>
            <a:r>
              <a:rPr lang="en-US" altLang="ko-KR" dirty="0"/>
              <a:t>20</a:t>
            </a:r>
            <a:r>
              <a:rPr lang="ko-KR" altLang="en-US" dirty="0"/>
              <a:t>분 정도</a:t>
            </a:r>
            <a:r>
              <a:rPr lang="ko-KR" altLang="en-US" baseline="0" dirty="0"/>
              <a:t> 걸립니다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분석 실행하는 동안도 실행 진도 및 실행된 모델을 확인할 수 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그럼 지금 실험 결과 확인하는 방법 알아보겠습니다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우선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자동화된 </a:t>
            </a:r>
            <a:r>
              <a:rPr lang="en-US" altLang="ko-KR" baseline="0" dirty="0"/>
              <a:t>ML&gt;</a:t>
            </a:r>
            <a:r>
              <a:rPr lang="ko-KR" altLang="en-US" baseline="0" dirty="0"/>
              <a:t>탭을 클릭하고 해당 화면에서 방금 실행한 실험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실험 </a:t>
            </a:r>
            <a:r>
              <a:rPr lang="en-US" altLang="ko-KR" baseline="0" dirty="0"/>
              <a:t>ID, </a:t>
            </a:r>
            <a:r>
              <a:rPr lang="ko-KR" altLang="en-US" baseline="0" dirty="0"/>
              <a:t>실행 상태 및 시간을 확인할 수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각자 본인</a:t>
            </a:r>
            <a:r>
              <a:rPr lang="ko-KR" altLang="en-US" baseline="0" dirty="0"/>
              <a:t>의 작업한 </a:t>
            </a:r>
            <a:r>
              <a:rPr lang="ko-KR" altLang="en-US" dirty="0"/>
              <a:t>실험 이름을 확인하고 옆에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있는 실험 </a:t>
            </a:r>
            <a:r>
              <a:rPr lang="en-US" altLang="ko-KR" baseline="0" dirty="0"/>
              <a:t>ID</a:t>
            </a:r>
            <a:r>
              <a:rPr lang="ko-KR" altLang="en-US" baseline="0" dirty="0"/>
              <a:t>를 클릭하세요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7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Auto M</a:t>
            </a:r>
            <a:r>
              <a:rPr lang="en-US" altLang="ko-KR" baseline="0" dirty="0"/>
              <a:t>L</a:t>
            </a:r>
            <a:r>
              <a:rPr lang="ko-KR" altLang="en-US" baseline="0" dirty="0"/>
              <a:t>에서 제공하는 분석 유형 및 알고리즘들이 살펴볼까요</a:t>
            </a:r>
            <a:r>
              <a:rPr lang="en-US" altLang="ko-KR" baseline="0" dirty="0"/>
              <a:t>?</a:t>
            </a:r>
          </a:p>
          <a:p>
            <a:r>
              <a:rPr lang="en-US" baseline="0" dirty="0" err="1"/>
              <a:t>AutoML</a:t>
            </a:r>
            <a:r>
              <a:rPr lang="ko-KR" altLang="en-US" baseline="0" dirty="0"/>
              <a:t>은 분류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회귀 및 </a:t>
            </a:r>
            <a:r>
              <a:rPr lang="ko-KR" altLang="en-US" baseline="0" dirty="0" err="1"/>
              <a:t>시계열</a:t>
            </a:r>
            <a:r>
              <a:rPr lang="ko-KR" altLang="en-US" baseline="0" dirty="0"/>
              <a:t> 예측을 포함하여 이 세가지 유형의 작업을 지원합니다</a:t>
            </a:r>
            <a:r>
              <a:rPr lang="en-US" altLang="ko-KR" baseline="0" dirty="0"/>
              <a:t>. </a:t>
            </a:r>
          </a:p>
          <a:p>
            <a:r>
              <a:rPr lang="en-US" baseline="0" dirty="0" err="1"/>
              <a:t>AutoML</a:t>
            </a:r>
            <a:r>
              <a:rPr lang="en-US" baseline="0" dirty="0"/>
              <a:t> </a:t>
            </a:r>
            <a:r>
              <a:rPr lang="ko-KR" altLang="en-US" baseline="0" dirty="0"/>
              <a:t>작업에서 자동화 및 튜닝 프로세스 중에 테이블에 보여드리는 알고리즘을 지원하고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사용자는 알고리즘을 지정할 필요가 없이 자동으로 수행하고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적합한 알고리즘을 적용합니다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분류 분석에서 </a:t>
            </a:r>
            <a:r>
              <a:rPr lang="en-US" altLang="ko-KR" baseline="0" dirty="0"/>
              <a:t>Decision Tree</a:t>
            </a:r>
            <a:r>
              <a:rPr lang="ko-KR" altLang="en-US" baseline="0" dirty="0"/>
              <a:t>부터 </a:t>
            </a:r>
            <a:r>
              <a:rPr lang="en-US" altLang="ko-KR" baseline="0" dirty="0"/>
              <a:t>random forest, </a:t>
            </a:r>
            <a:r>
              <a:rPr lang="en-US" altLang="ko-KR" baseline="0" dirty="0" err="1"/>
              <a:t>xgboost</a:t>
            </a:r>
            <a:r>
              <a:rPr lang="ko-KR" altLang="en-US" baseline="0" dirty="0"/>
              <a:t>까지 등 알고리즘을 지원하고 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회귀 분석에서는 </a:t>
            </a:r>
            <a:r>
              <a:rPr lang="en-US" altLang="ko-KR" baseline="0" dirty="0"/>
              <a:t>Elastic Net, SGD, </a:t>
            </a:r>
            <a:r>
              <a:rPr lang="en-US" altLang="ko-KR" baseline="0" dirty="0" err="1"/>
              <a:t>Regressor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알고리즘을 지원되고 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 err="1"/>
              <a:t>시계열</a:t>
            </a:r>
            <a:r>
              <a:rPr lang="ko-KR" altLang="en-US" baseline="0" dirty="0"/>
              <a:t> 예측분석에서도 </a:t>
            </a:r>
            <a:r>
              <a:rPr lang="en-US" altLang="ko-KR" baseline="0" dirty="0"/>
              <a:t>Auto-ARIMA, TCN Forecaster </a:t>
            </a:r>
            <a:r>
              <a:rPr lang="ko-KR" altLang="en-US" baseline="0" dirty="0"/>
              <a:t>등</a:t>
            </a:r>
            <a:r>
              <a:rPr lang="en-US" altLang="ko-KR" baseline="0" dirty="0"/>
              <a:t> </a:t>
            </a:r>
            <a:r>
              <a:rPr lang="ko-KR" altLang="en-US" baseline="0" dirty="0"/>
              <a:t>알고리즘을 지원하고 있습니다</a:t>
            </a:r>
            <a:r>
              <a:rPr lang="en-US" altLang="ko-KR" baseline="0" dirty="0"/>
              <a:t>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화면은 실험 세부 정보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여러분의 실험 아직</a:t>
            </a:r>
            <a:r>
              <a:rPr lang="ko-KR" altLang="en-US" baseline="0" dirty="0"/>
              <a:t> 실행 중이니까 최적 모델 결과를 아직 없습니다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실행 끝나면 최적 모델 이름과 도출된 주 </a:t>
            </a:r>
            <a:r>
              <a:rPr lang="ko-KR" altLang="en-US" baseline="0" dirty="0" err="1"/>
              <a:t>메트릭</a:t>
            </a:r>
            <a:r>
              <a:rPr lang="ko-KR" altLang="en-US" baseline="0" dirty="0"/>
              <a:t> 값을 확인할 수 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실습의 주 </a:t>
            </a:r>
            <a:r>
              <a:rPr lang="ko-KR" altLang="en-US" baseline="0" dirty="0" err="1"/>
              <a:t>메트릭은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AUC </a:t>
            </a:r>
            <a:r>
              <a:rPr lang="ko-KR" altLang="en-US" baseline="0" dirty="0"/>
              <a:t>가중치입니다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그림에 보시면 </a:t>
            </a:r>
            <a:r>
              <a:rPr lang="en-US" altLang="ko-KR" baseline="0" dirty="0"/>
              <a:t>83.2%</a:t>
            </a:r>
            <a:r>
              <a:rPr lang="ko-KR" altLang="en-US" baseline="0" dirty="0"/>
              <a:t>의 예측 정확도를 보여주고 있습니다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AUC </a:t>
            </a:r>
            <a:r>
              <a:rPr lang="ko-KR" altLang="en-US" baseline="0" dirty="0"/>
              <a:t>평가 기준에 따라 다른 모델을 비해서 </a:t>
            </a:r>
            <a:r>
              <a:rPr lang="en-US" altLang="ko-KR" baseline="0" dirty="0"/>
              <a:t>Voting Ensemble</a:t>
            </a:r>
            <a:r>
              <a:rPr lang="ko-KR" altLang="en-US" baseline="0" dirty="0"/>
              <a:t>이라는 모델이 성능이 좋은 것으로 확인할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32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ko-KR" sz="1200" dirty="0"/>
              <a:t>&lt;</a:t>
            </a:r>
            <a:r>
              <a:rPr lang="ko-KR" altLang="en-US" sz="1200" dirty="0"/>
              <a:t>다른 모든 </a:t>
            </a:r>
            <a:r>
              <a:rPr lang="ko-KR" altLang="en-US" sz="1200" dirty="0" err="1"/>
              <a:t>메트릭</a:t>
            </a:r>
            <a:r>
              <a:rPr lang="ko-KR" altLang="en-US" sz="1200" dirty="0"/>
              <a:t> 보기</a:t>
            </a:r>
            <a:r>
              <a:rPr lang="en-US" altLang="ko-KR" sz="1200" dirty="0"/>
              <a:t>&gt;</a:t>
            </a:r>
            <a:r>
              <a:rPr lang="ko-KR" altLang="en-US" sz="1200" dirty="0"/>
              <a:t>를 클릭하여 다른 측정 </a:t>
            </a:r>
            <a:r>
              <a:rPr lang="ko-KR" altLang="en-US" sz="1200" dirty="0" err="1"/>
              <a:t>메트릭들도</a:t>
            </a:r>
            <a:r>
              <a:rPr lang="ko-KR" altLang="en-US" sz="1200" dirty="0"/>
              <a:t> 확인할 수 있습니다</a:t>
            </a:r>
            <a:r>
              <a:rPr lang="en-US" altLang="ko-KR" sz="120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329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매크로 평균과 마이크로 평균의 차이를 알아보겠습니다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just"/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매크로 평균은 일반적인 평균으로 보시면 됩니다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just"/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마이크로 평균은 각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클라스의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빈도에 따라 가중치의 평균으로 보시면 됩니다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just"/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예시를 보면 매크로 평균과 마이크로 평균의 차이가 큽니다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왜냐하면</a:t>
            </a:r>
            <a:r>
              <a:rPr lang="ko-KR" altLang="en-US" sz="120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baseline="0" dirty="0">
                <a:solidFill>
                  <a:srgbClr val="000000"/>
                </a:solidFill>
                <a:latin typeface="+mn-ea"/>
              </a:rPr>
              <a:t>A</a:t>
            </a:r>
            <a:r>
              <a:rPr lang="ko-KR" altLang="en-US" sz="1200" baseline="0" dirty="0">
                <a:solidFill>
                  <a:srgbClr val="000000"/>
                </a:solidFill>
                <a:latin typeface="+mn-ea"/>
              </a:rPr>
              <a:t>반에 학생이 몰려있어서 해당 정보를 매크로 평균에 반영하지 못했습니다</a:t>
            </a:r>
            <a:r>
              <a:rPr lang="en-US" altLang="ko-KR" sz="1200" baseline="0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 algn="just"/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멀티클라스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분류할때</a:t>
            </a:r>
            <a:r>
              <a:rPr lang="en-US" altLang="ko-KR" sz="1200" baseline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aseline="0" dirty="0">
                <a:solidFill>
                  <a:srgbClr val="000000"/>
                </a:solidFill>
                <a:latin typeface="+mn-ea"/>
              </a:rPr>
              <a:t>그리고 </a:t>
            </a:r>
            <a:r>
              <a:rPr lang="ko-KR" altLang="en-US" sz="1200" baseline="0" dirty="0" err="1">
                <a:solidFill>
                  <a:srgbClr val="000000"/>
                </a:solidFill>
                <a:latin typeface="+mn-ea"/>
              </a:rPr>
              <a:t>클라스</a:t>
            </a:r>
            <a:r>
              <a:rPr lang="ko-KR" altLang="en-US" sz="1200" baseline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baseline="0" dirty="0" err="1">
                <a:solidFill>
                  <a:srgbClr val="000000"/>
                </a:solidFill>
                <a:latin typeface="+mn-ea"/>
              </a:rPr>
              <a:t>불균형때</a:t>
            </a:r>
            <a:r>
              <a:rPr lang="ko-KR" altLang="en-US" sz="1200" baseline="0" dirty="0">
                <a:solidFill>
                  <a:srgbClr val="000000"/>
                </a:solidFill>
                <a:latin typeface="+mn-ea"/>
              </a:rPr>
              <a:t> 매크로 평균보다 마이크로 평균 더 적합합니다</a:t>
            </a:r>
            <a:r>
              <a:rPr lang="en-US" altLang="ko-KR" sz="1200" baseline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ko-KR" altLang="en-US" sz="1200" dirty="0" err="1">
                <a:solidFill>
                  <a:srgbClr val="000000"/>
                </a:solidFill>
                <a:latin typeface="+mn-ea"/>
              </a:rPr>
              <a:t>클라스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 불균형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 micro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en-US" altLang="ko-KR" sz="1200" dirty="0" err="1">
                <a:solidFill>
                  <a:srgbClr val="000000"/>
                </a:solidFill>
                <a:latin typeface="+mn-ea"/>
              </a:rPr>
              <a:t>Auc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평가 기준</a:t>
            </a:r>
            <a:endParaRPr lang="en-US" altLang="ko-KR" sz="1200" dirty="0">
              <a:solidFill>
                <a:srgbClr val="000000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0.90-1 = excellent</a:t>
            </a:r>
            <a:endParaRPr lang="en-US" altLang="ko-KR" sz="1200" dirty="0">
              <a:solidFill>
                <a:srgbClr val="8A8A8A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0.80-0.90 = good</a:t>
            </a: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 </a:t>
            </a:r>
            <a:endParaRPr lang="en-US" altLang="ko-KR" sz="1200" dirty="0">
              <a:solidFill>
                <a:srgbClr val="8A8A8A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0.70-0.80 = fair </a:t>
            </a:r>
            <a:endParaRPr lang="en-US" altLang="ko-KR" sz="1200" dirty="0">
              <a:solidFill>
                <a:srgbClr val="8A8A8A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0.60-0.70 = poor</a:t>
            </a:r>
            <a:endParaRPr lang="en-US" altLang="ko-KR" sz="1200" dirty="0">
              <a:solidFill>
                <a:srgbClr val="8A8A8A"/>
              </a:solidFill>
              <a:latin typeface="+mn-ea"/>
            </a:endParaRPr>
          </a:p>
          <a:p>
            <a:pPr algn="just"/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0.50-0.60 = fail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54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 화면은 실험 세부 정보 화면입니다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 여러분의 실험 아직</a:t>
            </a:r>
            <a:r>
              <a:rPr lang="ko-KR" altLang="en-US" baseline="0" dirty="0"/>
              <a:t> 실행 중이니까 최적 모델 결과를 아직 없습니다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실행 끝나면 최적 모델 이름과 도출된 주 </a:t>
            </a:r>
            <a:r>
              <a:rPr lang="ko-KR" altLang="en-US" baseline="0" dirty="0" err="1"/>
              <a:t>메트릭</a:t>
            </a:r>
            <a:r>
              <a:rPr lang="ko-KR" altLang="en-US" baseline="0" dirty="0"/>
              <a:t> 값을 확인할 수 있습니다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이번 실습의 주 </a:t>
            </a:r>
            <a:r>
              <a:rPr lang="ko-KR" altLang="en-US" baseline="0" dirty="0" err="1"/>
              <a:t>메트릭은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AUC </a:t>
            </a:r>
            <a:r>
              <a:rPr lang="ko-KR" altLang="en-US" baseline="0" dirty="0"/>
              <a:t>가중치입니다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그림에 보시면 </a:t>
            </a:r>
            <a:r>
              <a:rPr lang="en-US" altLang="ko-KR" baseline="0" dirty="0"/>
              <a:t>83.2%</a:t>
            </a:r>
            <a:r>
              <a:rPr lang="ko-KR" altLang="en-US" baseline="0" dirty="0"/>
              <a:t>의 예측 정확도를 보여주고 있습니다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AUC </a:t>
            </a:r>
            <a:r>
              <a:rPr lang="ko-KR" altLang="en-US" baseline="0" dirty="0"/>
              <a:t>평가 기준에 따라 다른 모델을 비해서 </a:t>
            </a:r>
            <a:r>
              <a:rPr lang="en-US" altLang="ko-KR" baseline="0" dirty="0"/>
              <a:t>Voting Ensemble</a:t>
            </a:r>
            <a:r>
              <a:rPr lang="ko-KR" altLang="en-US" baseline="0" dirty="0"/>
              <a:t>이라는 모델이 성능이 좋은 것으로 확인할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432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시각화</a:t>
            </a:r>
            <a:r>
              <a:rPr lang="en-US" altLang="ko-KR" dirty="0"/>
              <a:t>&gt;</a:t>
            </a:r>
            <a:r>
              <a:rPr lang="ko-KR" altLang="en-US" dirty="0"/>
              <a:t>탭을 클릭하고 </a:t>
            </a:r>
            <a:r>
              <a:rPr lang="en-US" altLang="ko-KR" dirty="0"/>
              <a:t>Azure</a:t>
            </a:r>
            <a:r>
              <a:rPr lang="en-US" altLang="ko-KR" baseline="0" dirty="0"/>
              <a:t> ML</a:t>
            </a:r>
            <a:r>
              <a:rPr lang="ko-KR" altLang="en-US" baseline="0" dirty="0"/>
              <a:t>에서 제공하는 시각화 결과를 확인할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일반적으로 많이 쓰이는 시각화 결과는 </a:t>
            </a:r>
            <a:r>
              <a:rPr lang="en-US" altLang="ko-KR" baseline="0" dirty="0"/>
              <a:t>ROC </a:t>
            </a:r>
            <a:r>
              <a:rPr lang="ko-KR" altLang="en-US" baseline="0" dirty="0" err="1"/>
              <a:t>커브과</a:t>
            </a:r>
            <a:r>
              <a:rPr lang="ko-KR" altLang="en-US" baseline="0" dirty="0"/>
              <a:t> </a:t>
            </a:r>
            <a:r>
              <a:rPr lang="en-US" altLang="ko-KR" baseline="0" dirty="0"/>
              <a:t>Confusion Matrix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74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ko-KR" dirty="0"/>
              <a:t>AUC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가중치 </a:t>
            </a:r>
            <a:r>
              <a:rPr lang="en-US" altLang="ko-KR" baseline="0" dirty="0"/>
              <a:t>- </a:t>
            </a:r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이진 분류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정확성의 정의는 다음과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예시 수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분에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참양성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참음성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ROC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커브란 무엇일까요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만들었으면 이 모델이 성능이 좋은지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안좋은지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평가를 해야 하겠죠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커브는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평가할 때 쓰입니다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예측결과 사기일 경우 예측결과 사기가 아닌 경우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사기인 경우와 실제로 사기가 아닌 경우에 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그립니다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메트릭스를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정밀도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(Precision)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민감도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(Recall)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결국 좋은 모형은 예측결과 사기인 경우가 실제로 사기이고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그렇지 않은 케이스가 사기가 아니면 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커브는 이러한 다양한 부분을 한눈에 볼 수 있는 판정방법입니다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트랜잭셕을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사기라고 판정하고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 트랜잭션을 정상으로 판정하는 가장 이상적인 판정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TPR = 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FPR = 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경우가 가장 이상적입니다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.(Perfect Classification)</a:t>
            </a:r>
          </a:p>
          <a:p>
            <a:pPr marL="0" indent="0">
              <a:buFont typeface="Arial" charset="0"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그래프에서 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가까울수록 모델의 성능이 좋다는 것이 알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커브에서 모델의 평가가 좋다는 것은 커브의 밑면적 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넓이가 넓을 수록 그 모델의 성능이 좋다는 것이 확인할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charset="0"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56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Azure Auto M</a:t>
            </a:r>
            <a:r>
              <a:rPr lang="en-US" altLang="ko-KR" baseline="0" dirty="0"/>
              <a:t>L</a:t>
            </a:r>
            <a:r>
              <a:rPr lang="ko-KR" altLang="en-US" baseline="0" dirty="0"/>
              <a:t>에서 모델에 데이터를 적용하기 전에 데이터의 유효성에 대해 검증도 하고 기존 변수를 기반으로 추가 변수도 생성합니다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pPr algn="l"/>
            <a:r>
              <a:rPr lang="ko-KR" altLang="en-US" b="1" i="0" dirty="0">
                <a:solidFill>
                  <a:srgbClr val="000000"/>
                </a:solidFill>
                <a:effectLst/>
                <a:latin typeface="NanumGothic"/>
              </a:rPr>
              <a:t>개념 </a:t>
            </a:r>
            <a:r>
              <a:rPr lang="en-US" altLang="ko-KR" b="0" i="0" u="none" strike="noStrike" baseline="30000" dirty="0">
                <a:solidFill>
                  <a:srgbClr val="444477"/>
                </a:solidFill>
                <a:effectLst/>
                <a:latin typeface="NanumGothic"/>
                <a:hlinkClick r:id="rId3"/>
              </a:rPr>
              <a:t>#</a:t>
            </a:r>
            <a:endParaRPr lang="ko-KR" altLang="en-US" b="1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just"/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 Engineering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머신러닝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알고리즘을 작동하기 위해 데이터에 대한 도메인 지식을 활용하여 특징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(Feature)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를 만들어내는 과정이다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다른 정의를 살펴보면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머신러닝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모델을 위한 데이터 테이블의 컬럼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특징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을 생성하거나 선택하는 작업을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Feature Engineering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은 모델 성능에 미치는 영향이 크기 때문에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머신러닝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응용에 있어서 굉장히 중요한 단계이며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전문성과 시간과 비용이 많이 드는 작업이다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출처 </a:t>
            </a:r>
            <a:r>
              <a:rPr lang="ko-KR" altLang="en-US" b="0" i="0" u="none" strike="noStrike" dirty="0">
                <a:solidFill>
                  <a:srgbClr val="444477"/>
                </a:solidFill>
                <a:effectLst/>
                <a:latin typeface="NanumGothic"/>
                <a:hlinkClick r:id="rId4"/>
              </a:rPr>
              <a:t>위키피디아</a:t>
            </a:r>
            <a:r>
              <a:rPr lang="en-US" altLang="ko-KR" b="0" i="0" u="none" strike="noStrike" dirty="0">
                <a:solidFill>
                  <a:srgbClr val="444477"/>
                </a:solidFill>
                <a:effectLst/>
                <a:latin typeface="NanumGothic"/>
                <a:hlinkClick r:id="rId4"/>
              </a:rPr>
              <a:t>-Feature Engineering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)</a:t>
            </a:r>
          </a:p>
          <a:p>
            <a:pPr algn="just"/>
            <a:endParaRPr lang="en-US" altLang="ko-KR" b="0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anumGothic"/>
              </a:rPr>
              <a:t>Feature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Gothic"/>
              </a:rPr>
              <a:t>가 중요한 이유 </a:t>
            </a:r>
            <a:r>
              <a:rPr lang="en-US" altLang="ko-KR" b="0" i="0" u="none" strike="noStrike" baseline="30000" dirty="0">
                <a:solidFill>
                  <a:srgbClr val="444477"/>
                </a:solidFill>
                <a:effectLst/>
                <a:latin typeface="NanumGothic"/>
                <a:hlinkClick r:id="rId5"/>
              </a:rPr>
              <a:t>#</a:t>
            </a:r>
            <a:endParaRPr lang="ko-KR" altLang="en-US" b="1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just"/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머신러닝은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입력 데이터의 함수이며 선형 또는 비선형의 형태를 가질 수 있는데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우리는 훈련 데이터를 사용해서 이 함수를 학습하지만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매번 학습이 잘되어 결과가 나타나지 않는다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내가 가지고 있는 데이터가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방대하다해도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그 데이터를 모두 결과를 도출하는데 쓰면 정확히 나타날 듯하지만 오히려 결과를 잘못되게 도출하는 경우가 많다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이는 통계분석에서 선형 함수의 독립변수가 많다고 해서 종속변수의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anumGothic"/>
              </a:rPr>
              <a:t>기대값이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 정확도가 무조건 올라가지 않는 이유라고도 할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머신 러닝의 성능은 어떤 데이터를 입력하는지가 굉장히 의존적이라는 것을 알 수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가장 이상적인 입력 데이터는 부족하지도 과하지도 않은 정확한 정보만 포함될 때이다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그렇기에 가장 적절 한 방법은 먼저 충분한 데이터를 먼저 모으고 어떤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 유용한지 아닌지 확인하는 과정을 거칩니다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feature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 유용한지 아닌지 확인하는 과정을 특징 선택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(feature selection)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또는 특징 추출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(feature extraction)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이라고 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해당 과정은 기존 입력을 토대로 새로운 입력 데이터를 만들기 때문에 보통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learning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과정 전에 실행된다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endParaRPr lang="en-US" altLang="ko-KR" b="0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l"/>
            <a:r>
              <a:rPr lang="en-US" altLang="ko-KR" b="1" i="0" dirty="0">
                <a:solidFill>
                  <a:srgbClr val="000000"/>
                </a:solidFill>
                <a:effectLst/>
                <a:latin typeface="NanumGothic"/>
              </a:rPr>
              <a:t>feature extraction(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anumGothic"/>
              </a:rPr>
              <a:t>특징 추출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anumGothic"/>
              </a:rPr>
              <a:t>) </a:t>
            </a:r>
            <a:r>
              <a:rPr lang="en-US" altLang="ko-KR" b="0" i="0" u="none" strike="noStrike" baseline="30000" dirty="0">
                <a:solidFill>
                  <a:srgbClr val="444477"/>
                </a:solidFill>
                <a:effectLst/>
                <a:latin typeface="NanumGothic"/>
                <a:hlinkClick r:id="rId6"/>
              </a:rPr>
              <a:t>#</a:t>
            </a:r>
            <a:endParaRPr lang="ko-KR" altLang="en-US" b="1" i="0" dirty="0">
              <a:solidFill>
                <a:srgbClr val="000000"/>
              </a:solidFill>
              <a:effectLst/>
              <a:latin typeface="NanumGothic"/>
            </a:endParaRPr>
          </a:p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특징 추출이 특징 선택과 다른 점은 원본 특징 들의 조합으로 새로운 특징을 생성하는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고차원의 원본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공간을 저차원의 새로운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공간으로 투영시킨다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새롭게 구성된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공간은 보통은 원본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feature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공간의 선형 또는 비선형 결합이다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가장 대표적인 알고리즘에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PCA(Principle Component Analysis)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 PCA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를 간단히 설명하면 각 변수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(Feature)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를 하나의 축으로 투영시켰을 때 분산이 가장 큰 축을 첫번째 주성분으로 선택하고 그 다음 큰 축을 두번째 주성분으로 선택하고 데이터를 선형 변환하여 다차원을 축소하는 방법이다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PCA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외에 다른 알려진 기법은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Linear Discriminant Analysis (LDA) 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"/>
              </a:rPr>
              <a:t>Scholkopft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 and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"/>
              </a:rPr>
              <a:t>Mullert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, 1999), Canonical Correlation Analysis (CCA) 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"/>
              </a:rPr>
              <a:t>Hardoon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 et al., 2004), Singular Value Decomposition (Golub and Van Loan, 2012), ISOMAP (Tenenbaum et al., 2000) and Locally Linear Embedding (LLE) 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Gothic"/>
              </a:rPr>
              <a:t>Roweis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 and Saul, 2000)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Gothic"/>
              </a:rPr>
              <a:t>가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Gothic"/>
              </a:rPr>
              <a:t>.</a:t>
            </a:r>
          </a:p>
          <a:p>
            <a:pPr algn="just"/>
            <a:endParaRPr lang="en-US" altLang="ko-KR" b="0" i="0" dirty="0">
              <a:solidFill>
                <a:srgbClr val="000000"/>
              </a:solidFill>
              <a:effectLst/>
              <a:latin typeface="NanumGothic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분류 모델이 정확한지 평가할 때 활용할 수 있는 </a:t>
            </a:r>
            <a:r>
              <a:rPr lang="en-US" altLang="ko-KR" sz="1200" dirty="0"/>
              <a:t>Confusion Matrix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r>
              <a:rPr lang="en-US" altLang="ko-KR" sz="1200" baseline="0" dirty="0"/>
              <a:t> </a:t>
            </a: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이에 기반으로 </a:t>
            </a:r>
            <a:r>
              <a:rPr lang="en-US" altLang="ko-KR" sz="1200" dirty="0"/>
              <a:t>precision,</a:t>
            </a:r>
            <a:r>
              <a:rPr lang="en-US" altLang="ko-KR" sz="1200" baseline="0" dirty="0"/>
              <a:t> recall, F-1 score</a:t>
            </a:r>
            <a:r>
              <a:rPr lang="ko-KR" altLang="en-US" sz="1200" baseline="0" dirty="0"/>
              <a:t>를 구할 수 있습니다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특히 사기</a:t>
            </a:r>
            <a:r>
              <a:rPr lang="ko-KR" altLang="en-US" sz="1200" baseline="0" dirty="0"/>
              <a:t> 데이터를 </a:t>
            </a:r>
            <a:r>
              <a:rPr lang="ko-KR" altLang="en-US" sz="1200" baseline="0" dirty="0" err="1"/>
              <a:t>예측할때</a:t>
            </a:r>
            <a:r>
              <a:rPr lang="ko-KR" altLang="en-US" sz="1200" baseline="0" dirty="0"/>
              <a:t> </a:t>
            </a:r>
            <a:r>
              <a:rPr lang="en-US" altLang="ko-KR" sz="1200" baseline="0" dirty="0"/>
              <a:t>precision, recall </a:t>
            </a:r>
            <a:r>
              <a:rPr lang="ko-KR" altLang="en-US" sz="1200" baseline="0" dirty="0"/>
              <a:t>및 </a:t>
            </a:r>
            <a:r>
              <a:rPr lang="en-US" altLang="ko-KR" sz="1200" baseline="0" dirty="0"/>
              <a:t>F-1 score </a:t>
            </a:r>
            <a:r>
              <a:rPr lang="ko-KR" altLang="en-US" sz="1200" baseline="0" dirty="0"/>
              <a:t>제일 많이 씁니다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Precision =&gt; </a:t>
            </a:r>
            <a:r>
              <a:rPr lang="ko-KR" altLang="en-US" sz="1200" baseline="0" dirty="0"/>
              <a:t>이 모델이 예측하는 데이터 중에서 사기 데이터로 예측 했을 때 그 예측 정확한 확률 </a:t>
            </a:r>
            <a:r>
              <a:rPr lang="en-US" altLang="ko-KR" sz="1200" baseline="0" dirty="0"/>
              <a:t>= 73.1%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/>
              <a:t> </a:t>
            </a:r>
            <a:r>
              <a:rPr lang="en-US" altLang="ko-KR" sz="1200" dirty="0"/>
              <a:t>Recall =&gt; </a:t>
            </a:r>
            <a:r>
              <a:rPr lang="ko-KR" altLang="en-US" sz="1200" dirty="0"/>
              <a:t>이</a:t>
            </a:r>
            <a:r>
              <a:rPr lang="ko-KR" altLang="en-US" sz="1200" baseline="0" dirty="0"/>
              <a:t> 모델이 모든 사기 데이터 중에서 정확하게 사기 데이터를 식별하는 확률 </a:t>
            </a:r>
            <a:r>
              <a:rPr lang="en-US" altLang="ko-KR" sz="1200" baseline="0" dirty="0"/>
              <a:t>= 74.1%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는 </a:t>
            </a:r>
            <a:r>
              <a:rPr lang="en-US" altLang="ko-KR" sz="1200" baseline="0" dirty="0"/>
              <a:t>precision</a:t>
            </a:r>
            <a:r>
              <a:rPr lang="ko-KR" altLang="en-US" sz="1200" baseline="0" dirty="0"/>
              <a:t>와 </a:t>
            </a:r>
            <a:r>
              <a:rPr lang="en-US" altLang="ko-KR" sz="1200" baseline="0" dirty="0"/>
              <a:t>recall</a:t>
            </a:r>
            <a:r>
              <a:rPr lang="ko-KR" altLang="en-US" sz="1200" baseline="0" dirty="0"/>
              <a:t>값을 가지고 모델의 성능을 평가합니다</a:t>
            </a:r>
            <a:r>
              <a:rPr lang="en-US" altLang="ko-KR" sz="1200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/>
              <a:t>F-1 Score</a:t>
            </a:r>
            <a:r>
              <a:rPr lang="ko-KR" altLang="en-US" sz="1200" baseline="0" dirty="0"/>
              <a:t>가 높아야 모델의 성능이 좋은 것으로 볼 수 있습니다</a:t>
            </a:r>
            <a:r>
              <a:rPr lang="en-US" altLang="ko-KR" sz="1200" baseline="0" dirty="0"/>
              <a:t>. </a:t>
            </a:r>
            <a:endParaRPr lang="en-US" altLang="ko-KR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103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 탭에서 모델에 적용할 데이터 유효성 검사의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실험에 해당 하는 검사가 </a:t>
            </a:r>
            <a:r>
              <a:rPr lang="en-US" altLang="ko-KR" dirty="0"/>
              <a:t>4</a:t>
            </a:r>
            <a:r>
              <a:rPr lang="ko-KR" altLang="en-US" dirty="0"/>
              <a:t>가지 있습니다</a:t>
            </a:r>
            <a:r>
              <a:rPr lang="en-US" altLang="ko-KR" dirty="0"/>
              <a:t>. </a:t>
            </a:r>
          </a:p>
          <a:p>
            <a:r>
              <a:rPr lang="ko-KR" altLang="en-US" baseline="0" dirty="0"/>
              <a:t>첫 번째는 </a:t>
            </a:r>
            <a:r>
              <a:rPr lang="en-US" altLang="ko-KR" baseline="0" dirty="0"/>
              <a:t>Cross-Validation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K-fold cross validation </a:t>
            </a:r>
            <a:r>
              <a:rPr lang="ko-KR" altLang="en-US" baseline="0" dirty="0"/>
              <a:t>기법을 써서 검사했습니다</a:t>
            </a:r>
            <a:r>
              <a:rPr lang="en-US" altLang="ko-KR" baseline="0" dirty="0"/>
              <a:t>. K</a:t>
            </a:r>
            <a:r>
              <a:rPr lang="ko-KR" altLang="en-US" baseline="0" dirty="0"/>
              <a:t>의 개수는 </a:t>
            </a:r>
            <a:r>
              <a:rPr lang="en-US" altLang="ko-KR" baseline="0" dirty="0"/>
              <a:t>3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r>
              <a:rPr lang="ko-KR" altLang="en-US" dirty="0"/>
              <a:t>두 번째는 클래스 균형 검사입니다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번째는 </a:t>
            </a:r>
            <a:r>
              <a:rPr lang="ko-KR" altLang="en-US" dirty="0" err="1"/>
              <a:t>결측값</a:t>
            </a:r>
            <a:r>
              <a:rPr lang="ko-KR" altLang="en-US" dirty="0"/>
              <a:t> 검사 및 대체처리입니다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네</a:t>
            </a:r>
            <a:r>
              <a:rPr lang="ko-KR" altLang="en-US" baseline="0" dirty="0"/>
              <a:t> 번째는</a:t>
            </a:r>
            <a:r>
              <a:rPr lang="ko-KR" altLang="en-US" dirty="0"/>
              <a:t> 높은 </a:t>
            </a:r>
            <a:r>
              <a:rPr lang="ko-KR" altLang="en-US" dirty="0" err="1"/>
              <a:t>카디널리티</a:t>
            </a:r>
            <a:r>
              <a:rPr lang="ko-KR" altLang="en-US" dirty="0"/>
              <a:t> 변수 검사입니다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데이터가 전체 값에서 이상 </a:t>
            </a:r>
            <a:r>
              <a:rPr lang="ko-KR" altLang="en-US" dirty="0" err="1"/>
              <a:t>값니아</a:t>
            </a:r>
            <a:r>
              <a:rPr lang="ko-KR" altLang="en-US" dirty="0"/>
              <a:t> </a:t>
            </a:r>
            <a:r>
              <a:rPr lang="en-US" altLang="ko-KR" dirty="0"/>
              <a:t>unique </a:t>
            </a:r>
            <a:r>
              <a:rPr lang="ko-KR" altLang="en-US" dirty="0"/>
              <a:t>값 있는지 체크하고 분석에 제외합니다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High</a:t>
            </a:r>
            <a:r>
              <a:rPr lang="en-US" altLang="ko-KR" baseline="0" dirty="0"/>
              <a:t> cardinality refers to columns with values that are very uncommon or unique.</a:t>
            </a:r>
          </a:p>
          <a:p>
            <a:r>
              <a:rPr lang="en-US" altLang="ko-KR" baseline="0" dirty="0"/>
              <a:t>High cardinality column values are typically identification numbers, email addresses, or user names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12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최적 모델 외에 기타 실행된 모델</a:t>
            </a:r>
            <a:r>
              <a:rPr lang="ko-KR" altLang="en-US" baseline="0" dirty="0"/>
              <a:t> 및 해당 모델의 분석 결과도 확인 가능합니다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실험 결과 확인은 여기까지입니다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다음은 도출된 모델을 배포 및 호출하는 실습입니다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70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만들어진 최적 모델을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형식으로 배포하고 나중에 </a:t>
            </a:r>
            <a:r>
              <a:rPr lang="ko-KR" altLang="en-US" dirty="0" err="1"/>
              <a:t>웹서비스로</a:t>
            </a:r>
            <a:r>
              <a:rPr lang="ko-KR" altLang="en-US" dirty="0"/>
              <a:t> 호출해서 쓸 수 있습니다</a:t>
            </a:r>
            <a:r>
              <a:rPr lang="en-US" altLang="ko-KR" dirty="0"/>
              <a:t>. </a:t>
            </a:r>
            <a:r>
              <a:rPr lang="ko-KR" altLang="en-US" baseline="0" dirty="0"/>
              <a:t> </a:t>
            </a:r>
            <a:endParaRPr lang="en-US" altLang="ko-KR" dirty="0"/>
          </a:p>
          <a:p>
            <a:r>
              <a:rPr lang="ko-KR" altLang="en-US" dirty="0"/>
              <a:t>첫 번째 탭을 다시 클릭하고</a:t>
            </a:r>
            <a:r>
              <a:rPr lang="ko-KR" altLang="en-US" baseline="0" dirty="0"/>
              <a:t> 하단에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최적 모델 배포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파란 버튼을 눌러주세요</a:t>
            </a:r>
            <a:r>
              <a:rPr lang="en-US" altLang="ko-KR" baseline="0" dirty="0"/>
              <a:t>.  </a:t>
            </a:r>
          </a:p>
          <a:p>
            <a:r>
              <a:rPr lang="ko-KR" altLang="en-US" dirty="0"/>
              <a:t>모델 배포 정보를 입력해야 합니다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r>
              <a:rPr lang="ko-KR" altLang="en-US" baseline="0" dirty="0"/>
              <a:t>모델이름 및 모델관련 설명을 적어주세요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두 가지 컴퓨팅 형식이 있는데 </a:t>
            </a:r>
            <a:r>
              <a:rPr lang="en-US" altLang="ko-KR" baseline="0" dirty="0"/>
              <a:t>Azure Container Instances</a:t>
            </a:r>
            <a:r>
              <a:rPr lang="ko-KR" altLang="en-US" baseline="0" dirty="0"/>
              <a:t>을 선택해주세요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인증 사용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체크해주시고 </a:t>
            </a:r>
            <a:endParaRPr lang="en-US" altLang="ko-KR" baseline="0" dirty="0"/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배포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버튼을 클릭하면 배포 작업을 시작할겁니다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배포 작업은 </a:t>
            </a:r>
            <a:r>
              <a:rPr lang="en-US" altLang="ko-KR" baseline="0" dirty="0"/>
              <a:t>10~20</a:t>
            </a:r>
            <a:r>
              <a:rPr lang="ko-KR" altLang="en-US" baseline="0" dirty="0" err="1"/>
              <a:t>분정도</a:t>
            </a:r>
            <a:r>
              <a:rPr lang="ko-KR" altLang="en-US" baseline="0" dirty="0"/>
              <a:t> 걸립니다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그래서 클릭하지 마시고 제가 그전에 배포된 모델을 가지고 모델 호출 실습을 진행하겠습니다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88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Studio</a:t>
            </a:r>
            <a:r>
              <a:rPr lang="en-US" altLang="ko-KR" baseline="0" dirty="0"/>
              <a:t> </a:t>
            </a:r>
            <a:r>
              <a:rPr lang="ko-KR" altLang="en-US" baseline="0" dirty="0"/>
              <a:t>메인 화면에서 왼쪽에 있는 </a:t>
            </a:r>
            <a:r>
              <a:rPr lang="en-US" altLang="ko-KR" baseline="0" dirty="0"/>
              <a:t>&lt;</a:t>
            </a:r>
            <a:r>
              <a:rPr lang="ko-KR" altLang="en-US" baseline="0" dirty="0" err="1"/>
              <a:t>엔드포인트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탭을 클릭하세요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실시간 </a:t>
            </a:r>
            <a:r>
              <a:rPr lang="ko-KR" altLang="en-US" baseline="0" dirty="0" err="1"/>
              <a:t>엔드포인트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탭에서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aso-championmodel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링크를 클릭하세요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배포된 모델의 정보를 확인할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엔트포인트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간에서 배포 모델의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scoring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확인합니다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74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 </a:t>
            </a:r>
            <a:r>
              <a:rPr lang="en-US" altLang="ko-KR" dirty="0"/>
              <a:t>Studio</a:t>
            </a:r>
            <a:r>
              <a:rPr lang="en-US" altLang="ko-KR" baseline="0" dirty="0"/>
              <a:t> </a:t>
            </a:r>
            <a:r>
              <a:rPr lang="ko-KR" altLang="en-US" baseline="0" dirty="0"/>
              <a:t>메인 화면에서 왼쪽에 있는 </a:t>
            </a:r>
            <a:r>
              <a:rPr lang="en-US" altLang="ko-KR" baseline="0" dirty="0"/>
              <a:t>&lt;</a:t>
            </a:r>
            <a:r>
              <a:rPr lang="ko-KR" altLang="en-US" baseline="0" dirty="0" err="1"/>
              <a:t>엔드포인트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탭을 클릭하세요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실시간 </a:t>
            </a:r>
            <a:r>
              <a:rPr lang="ko-KR" altLang="en-US" baseline="0" dirty="0" err="1"/>
              <a:t>엔드포인트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탭에서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aso-championmodel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링크를 클릭하세요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배포된 모델의 정보를 확인할 수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엔트포인트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간에서 배포 모델의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scoring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확인합니다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741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그다음은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사용</a:t>
            </a:r>
            <a:r>
              <a:rPr lang="en-US" altLang="ko-KR" dirty="0"/>
              <a:t>&gt; </a:t>
            </a:r>
            <a:r>
              <a:rPr lang="ko-KR" altLang="en-US" dirty="0"/>
              <a:t>탭을 클릭하고 기본 사용 정보를 볼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REST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엔드포인트에서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URI</a:t>
            </a:r>
            <a:r>
              <a:rPr lang="ko-KR" altLang="en-US" baseline="0" dirty="0"/>
              <a:t>를 복사하고 메모에 </a:t>
            </a:r>
            <a:r>
              <a:rPr lang="ko-KR" altLang="en-US" baseline="0" dirty="0" err="1"/>
              <a:t>붙여넣기</a:t>
            </a:r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키 사용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을 체크하고 기본 키를 복사해주세요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이 두 가지 정보는 모델 호출할 때 필요합니다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9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Studio</a:t>
            </a:r>
            <a:r>
              <a:rPr lang="en-US" altLang="ko-KR" baseline="0" dirty="0"/>
              <a:t> </a:t>
            </a:r>
            <a:r>
              <a:rPr lang="ko-KR" altLang="en-US" baseline="0" dirty="0"/>
              <a:t>메인 화면에서 왼쪽에 있는 </a:t>
            </a:r>
            <a:r>
              <a:rPr lang="en-US" altLang="ko-KR" baseline="0" dirty="0"/>
              <a:t>&lt;Notebooks&gt;</a:t>
            </a:r>
            <a:r>
              <a:rPr lang="ko-KR" altLang="en-US" baseline="0" dirty="0"/>
              <a:t>탭을 클릭하세요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상단에 </a:t>
            </a:r>
            <a:r>
              <a:rPr lang="en-US" altLang="ko-KR" baseline="0" dirty="0"/>
              <a:t>&lt;</a:t>
            </a:r>
            <a:r>
              <a:rPr lang="ko-KR" altLang="en-US" baseline="0" dirty="0"/>
              <a:t>새 파일 만들기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탭을 클릭하고 해당 창에서 파일 이름을 입력하고 파일 형식은 </a:t>
            </a:r>
            <a:r>
              <a:rPr lang="en-US" altLang="ko-KR" baseline="0" dirty="0"/>
              <a:t>Python Notebook</a:t>
            </a:r>
            <a:r>
              <a:rPr lang="ko-KR" altLang="en-US" baseline="0" dirty="0"/>
              <a:t>을 선택해주세요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52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Notebook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실행하기 위해 컴퓨팅도 따로 만들어야 합니다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새 컴퓨팅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탭을 클릭하고 컴퓨팅을 만듭니다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기본적으로 컴퓨팅 이름 입력하고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가상 머신 크기를 선택하면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9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다시 정리하자면 </a:t>
            </a:r>
            <a:endParaRPr lang="en-US" altLang="ko-KR" baseline="0" dirty="0"/>
          </a:p>
          <a:p>
            <a:r>
              <a:rPr lang="ko-KR" altLang="en-US" baseline="0" dirty="0"/>
              <a:t>데이터 </a:t>
            </a:r>
            <a:r>
              <a:rPr lang="ko-KR" altLang="en-US" baseline="0" dirty="0" err="1"/>
              <a:t>클리징을</a:t>
            </a:r>
            <a:r>
              <a:rPr lang="ko-KR" altLang="en-US" baseline="0" dirty="0"/>
              <a:t> 수행하고 </a:t>
            </a:r>
            <a:r>
              <a:rPr lang="en-US" altLang="ko-KR" baseline="0" dirty="0"/>
              <a:t>Feature Engineering</a:t>
            </a:r>
            <a:r>
              <a:rPr lang="ko-KR" altLang="en-US" baseline="0" dirty="0"/>
              <a:t>을 통해 데이터 유효성 검사 및 추가 변수 생성 작업을 진행합니다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모델링에 적합한 데이터 및 변수들 준비하게 되면 </a:t>
            </a:r>
            <a:r>
              <a:rPr lang="en-US" altLang="ko-KR" baseline="0" dirty="0" err="1"/>
              <a:t>AutoML</a:t>
            </a:r>
            <a:r>
              <a:rPr lang="ko-KR" altLang="en-US" baseline="0" dirty="0"/>
              <a:t>에서 알고리즘 선정 및 </a:t>
            </a:r>
            <a:r>
              <a:rPr lang="ko-KR" altLang="en-US" baseline="0" dirty="0" err="1"/>
              <a:t>하이퍼파라미터</a:t>
            </a:r>
            <a:r>
              <a:rPr lang="ko-KR" altLang="en-US" baseline="0" dirty="0"/>
              <a:t> 튜닝을 통해 모델 정확도 순으로 모델 리더보드에 표시됩니다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최적 모델 선정하고 나서 손쉽게 배포하고 </a:t>
            </a:r>
            <a:r>
              <a:rPr lang="en-US" altLang="ko-KR" baseline="0" dirty="0"/>
              <a:t>Azure ML Ops</a:t>
            </a:r>
            <a:r>
              <a:rPr lang="ko-KR" altLang="en-US" baseline="0" dirty="0"/>
              <a:t>를 사용하여 모델 호출 및 관리를 수행합니다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Notebook</a:t>
            </a:r>
            <a:r>
              <a:rPr lang="en-US" altLang="ko-KR" baseline="0" dirty="0"/>
              <a:t> </a:t>
            </a:r>
            <a:r>
              <a:rPr lang="ko-KR" altLang="en-US" baseline="0" dirty="0"/>
              <a:t>실행하기 위해 컴퓨팅도 따로 만들어야 합니다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&lt;</a:t>
            </a:r>
            <a:r>
              <a:rPr lang="ko-KR" altLang="en-US" baseline="0" dirty="0"/>
              <a:t>새 컴퓨팅</a:t>
            </a:r>
            <a:r>
              <a:rPr lang="en-US" altLang="ko-KR" baseline="0" dirty="0"/>
              <a:t>&gt;</a:t>
            </a:r>
            <a:r>
              <a:rPr lang="ko-KR" altLang="en-US" baseline="0" dirty="0"/>
              <a:t>탭을 클릭하고 컴퓨팅을 만듭니다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기본적으로 컴퓨팅 이름 입력하고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가상 머신 크기를 선택하면 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99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메모장에 있는 </a:t>
            </a:r>
            <a:r>
              <a:rPr lang="ko-KR" altLang="en-US" dirty="0" err="1"/>
              <a:t>파이썬</a:t>
            </a:r>
            <a:r>
              <a:rPr lang="ko-KR" altLang="en-US" dirty="0"/>
              <a:t> 코드를 복사해서 실행창에 붙여 넣어주세요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321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전에 복사된 </a:t>
            </a:r>
            <a:r>
              <a:rPr lang="en-US" altLang="ko-KR" dirty="0"/>
              <a:t>REST </a:t>
            </a:r>
            <a:r>
              <a:rPr lang="ko-KR" altLang="en-US" dirty="0" err="1"/>
              <a:t>에드포인트의</a:t>
            </a:r>
            <a:r>
              <a:rPr lang="ko-KR" altLang="en-US" dirty="0"/>
              <a:t> </a:t>
            </a:r>
            <a:r>
              <a:rPr lang="en-US" altLang="ko-KR" dirty="0"/>
              <a:t>scoring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uri</a:t>
            </a:r>
            <a:r>
              <a:rPr lang="ko-KR" altLang="en-US" dirty="0"/>
              <a:t>와 키를</a:t>
            </a:r>
            <a:r>
              <a:rPr lang="en-US" altLang="ko-KR" dirty="0"/>
              <a:t> </a:t>
            </a:r>
            <a:r>
              <a:rPr lang="ko-KR" altLang="en-US" dirty="0"/>
              <a:t>해당 위치에 입력하시면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부분에서는 테스트할 데이터를 </a:t>
            </a:r>
            <a:r>
              <a:rPr lang="en-US" altLang="ko-KR" dirty="0" err="1"/>
              <a:t>json</a:t>
            </a:r>
            <a:r>
              <a:rPr lang="ko-KR" altLang="en-US" dirty="0"/>
              <a:t>파일 형식으로 입력하시면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배포된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데이터에서 위 부분은 진짜 사기 데이터 정보이고 밑에 부분은 사기 아닌 데이터입니다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작성 끝나면 </a:t>
            </a:r>
            <a:r>
              <a:rPr lang="en-US" altLang="ko-KR" dirty="0"/>
              <a:t>&lt;</a:t>
            </a:r>
            <a:r>
              <a:rPr lang="ko-KR" altLang="en-US" dirty="0"/>
              <a:t>모두 실행</a:t>
            </a:r>
            <a:r>
              <a:rPr lang="en-US" altLang="ko-KR" dirty="0"/>
              <a:t>&gt;</a:t>
            </a:r>
            <a:r>
              <a:rPr lang="ko-KR" altLang="en-US" dirty="0"/>
              <a:t>을 클릭하시면 모델 호출해서 데이터 테스트를 시작합니다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밑에서 테스트 결과를 확인할 수 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4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일단은 </a:t>
            </a:r>
            <a:r>
              <a:rPr lang="en-US" altLang="ko-KR" dirty="0" err="1"/>
              <a:t>AutoML</a:t>
            </a:r>
            <a:r>
              <a:rPr lang="en-US" altLang="ko-KR" dirty="0"/>
              <a:t> </a:t>
            </a:r>
            <a:r>
              <a:rPr lang="ko-KR" altLang="en-US" dirty="0"/>
              <a:t>실습하기 위해 </a:t>
            </a:r>
            <a:r>
              <a:rPr lang="en-US" altLang="ko-KR" dirty="0"/>
              <a:t>Azure Machine</a:t>
            </a:r>
            <a:r>
              <a:rPr lang="en-US" altLang="ko-KR" baseline="0" dirty="0"/>
              <a:t> Learning Studio</a:t>
            </a:r>
            <a:r>
              <a:rPr lang="ko-KR" altLang="en-US" baseline="0" dirty="0"/>
              <a:t>를 접속해야 합니다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/>
              <a:t>MS Azure </a:t>
            </a:r>
            <a:r>
              <a:rPr lang="ko-KR" altLang="en-US" dirty="0"/>
              <a:t>홈페이지를 접속해서</a:t>
            </a:r>
            <a:r>
              <a:rPr lang="en-US" altLang="ko-KR" dirty="0"/>
              <a:t> </a:t>
            </a:r>
            <a:r>
              <a:rPr lang="ko-KR" altLang="en-US" dirty="0"/>
              <a:t>로그인 하세요</a:t>
            </a:r>
            <a:r>
              <a:rPr lang="en-US" altLang="ko-KR" dirty="0"/>
              <a:t>. </a:t>
            </a:r>
          </a:p>
          <a:p>
            <a:endParaRPr lang="en-US" dirty="0"/>
          </a:p>
          <a:p>
            <a:r>
              <a:rPr lang="ko-KR" altLang="en-US" dirty="0"/>
              <a:t>화면 상단에 </a:t>
            </a:r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&gt; </a:t>
            </a:r>
            <a:r>
              <a:rPr lang="ko-KR" altLang="en-US" dirty="0"/>
              <a:t>탭을 클릭하시고  로그인 해주세요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로그인 되면 </a:t>
            </a:r>
            <a:r>
              <a:rPr lang="en-US" altLang="ko-KR" dirty="0"/>
              <a:t>&lt;</a:t>
            </a:r>
            <a:r>
              <a:rPr lang="ko-KR" altLang="en-US" dirty="0"/>
              <a:t>포털</a:t>
            </a:r>
            <a:r>
              <a:rPr lang="en-US" altLang="ko-KR" dirty="0"/>
              <a:t>&gt;</a:t>
            </a:r>
            <a:r>
              <a:rPr lang="ko-KR" altLang="en-US" dirty="0"/>
              <a:t>탭을 클릭하세요</a:t>
            </a:r>
            <a:r>
              <a:rPr lang="en-US" altLang="ko-KR" dirty="0"/>
              <a:t>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3/8/2021 9:05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32742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32742">
              <a:defRPr/>
            </a:pPr>
            <a:fld id="{D18B56EA-E28F-4F92-9F16-7A6F2501B303}" type="datetime8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3/8/2021 9:05 AM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32742">
              <a:defRPr/>
            </a:pPr>
            <a:fld id="{B4008EB6-D09E-4580-8CD6-DDB14511944F}" type="slidenum">
              <a:rPr lang="en-US" smtClean="0">
                <a:solidFill>
                  <a:prstClr val="black"/>
                </a:solidFill>
                <a:latin typeface="Segoe UI" pitchFamily="34" charset="0"/>
              </a:rPr>
              <a:pPr defTabSz="932742">
                <a:defRPr/>
              </a:pPr>
              <a:t>14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98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 userDrawn="1"/>
        </p:nvSpPr>
        <p:spPr>
          <a:xfrm>
            <a:off x="1" y="0"/>
            <a:ext cx="9906000" cy="142875"/>
          </a:xfrm>
          <a:prstGeom prst="parallelogram">
            <a:avLst>
              <a:gd name="adj" fmla="val 0"/>
            </a:avLst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" y="0"/>
            <a:ext cx="1096110" cy="142875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13" name="내용 개체 틀 5"/>
          <p:cNvSpPr>
            <a:spLocks noGrp="1"/>
          </p:cNvSpPr>
          <p:nvPr>
            <p:ph sz="quarter" idx="11" hasCustomPrompt="1"/>
          </p:nvPr>
        </p:nvSpPr>
        <p:spPr>
          <a:xfrm>
            <a:off x="378396" y="902801"/>
            <a:ext cx="891254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232700" y="935907"/>
            <a:ext cx="0" cy="3489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399378" y="568789"/>
            <a:ext cx="5504318" cy="269807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0" marR="0" lvl="0" indent="0" algn="l" defTabSz="9142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Azure Scale Analytics Workshop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2438400" y="-1"/>
            <a:ext cx="7467601" cy="2355640"/>
            <a:chOff x="3172482" y="-1"/>
            <a:chExt cx="6733519" cy="2124075"/>
          </a:xfrm>
        </p:grpSpPr>
        <p:pic>
          <p:nvPicPr>
            <p:cNvPr id="31" name="Picture 2" descr="G:\19.전지수\3. 프로젝트디자인\2019\1. 마케팅 지원\20191112_MS Envision Forum\20191114_MS Azure 브로슈어\jpg\제목-없음-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179"/>
            <a:stretch/>
          </p:blipFill>
          <p:spPr bwMode="auto">
            <a:xfrm>
              <a:off x="3172482" y="0"/>
              <a:ext cx="6733518" cy="134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G:\19.전지수\3. 프로젝트디자인\2019\1. 마케팅 지원\20191112_MS Envision Forum\20191114_MS Azure 브로슈어\jpg\그래픽기본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23"/>
            <a:stretch/>
          </p:blipFill>
          <p:spPr bwMode="auto">
            <a:xfrm>
              <a:off x="7051027" y="-1"/>
              <a:ext cx="2854974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내용 개체 틀 5"/>
          <p:cNvSpPr>
            <a:spLocks noGrp="1"/>
          </p:cNvSpPr>
          <p:nvPr>
            <p:ph sz="quarter" idx="10" hasCustomPrompt="1"/>
          </p:nvPr>
        </p:nvSpPr>
        <p:spPr>
          <a:xfrm>
            <a:off x="1317805" y="894335"/>
            <a:ext cx="7800445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7433563" y="6464720"/>
            <a:ext cx="1983933" cy="185590"/>
            <a:chOff x="5827382" y="6286500"/>
            <a:chExt cx="2414476" cy="225866"/>
          </a:xfrm>
        </p:grpSpPr>
        <p:pic>
          <p:nvPicPr>
            <p:cNvPr id="20" name="Picture 2" descr="G:\19.전지수\3. 프로젝트디자인\2019\1. 마케팅 지원\20191112_MS Envision Forum\20191114_MS Azure 브로슈어\jpg\microsoft_PNG16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68" y="6286500"/>
              <a:ext cx="1056390" cy="22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G:\자료\1. ci\3. 오픈베이스 그룹사\데이타솔루션\jpg\데이타솔루션-가로형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382" y="6316089"/>
              <a:ext cx="1162619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8950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l">
              <a:defRPr lang="ko-KR" altLang="en-US" sz="900" b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 latinLnBrk="0"/>
            <a:fld id="{F83005E4-C3F3-420A-8F83-CC0B60522D03}" type="slidenum">
              <a:rPr lang="en-US" altLang="ko-KR" smtClean="0"/>
              <a:pPr defTabSz="918953" latinLnBrk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343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 userDrawn="1"/>
        </p:nvSpPr>
        <p:spPr>
          <a:xfrm>
            <a:off x="1" y="0"/>
            <a:ext cx="9906000" cy="142875"/>
          </a:xfrm>
          <a:prstGeom prst="parallelogram">
            <a:avLst>
              <a:gd name="adj" fmla="val 0"/>
            </a:avLst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" y="0"/>
            <a:ext cx="1096110" cy="142875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13" name="내용 개체 틀 5"/>
          <p:cNvSpPr>
            <a:spLocks noGrp="1"/>
          </p:cNvSpPr>
          <p:nvPr>
            <p:ph sz="quarter" idx="11" hasCustomPrompt="1"/>
          </p:nvPr>
        </p:nvSpPr>
        <p:spPr>
          <a:xfrm>
            <a:off x="378396" y="902801"/>
            <a:ext cx="891254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232700" y="935907"/>
            <a:ext cx="0" cy="3489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 userDrawn="1"/>
        </p:nvGrpSpPr>
        <p:grpSpPr>
          <a:xfrm>
            <a:off x="2438400" y="-1"/>
            <a:ext cx="7467601" cy="2355640"/>
            <a:chOff x="3172482" y="-1"/>
            <a:chExt cx="6733519" cy="2124075"/>
          </a:xfrm>
        </p:grpSpPr>
        <p:pic>
          <p:nvPicPr>
            <p:cNvPr id="31" name="Picture 2" descr="G:\19.전지수\3. 프로젝트디자인\2019\1. 마케팅 지원\20191112_MS Envision Forum\20191114_MS Azure 브로슈어\jpg\제목-없음-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179"/>
            <a:stretch/>
          </p:blipFill>
          <p:spPr bwMode="auto">
            <a:xfrm>
              <a:off x="3172482" y="0"/>
              <a:ext cx="6733518" cy="134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G:\19.전지수\3. 프로젝트디자인\2019\1. 마케팅 지원\20191112_MS Envision Forum\20191114_MS Azure 브로슈어\jpg\그래픽기본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23"/>
            <a:stretch/>
          </p:blipFill>
          <p:spPr bwMode="auto">
            <a:xfrm>
              <a:off x="7051027" y="-1"/>
              <a:ext cx="2854974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내용 개체 틀 5"/>
          <p:cNvSpPr>
            <a:spLocks noGrp="1"/>
          </p:cNvSpPr>
          <p:nvPr>
            <p:ph sz="quarter" idx="10" hasCustomPrompt="1"/>
          </p:nvPr>
        </p:nvSpPr>
        <p:spPr>
          <a:xfrm>
            <a:off x="1317805" y="894335"/>
            <a:ext cx="7800445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7433563" y="6464720"/>
            <a:ext cx="1983933" cy="185590"/>
            <a:chOff x="5827382" y="6286500"/>
            <a:chExt cx="2414476" cy="225866"/>
          </a:xfrm>
        </p:grpSpPr>
        <p:pic>
          <p:nvPicPr>
            <p:cNvPr id="16" name="Picture 2" descr="G:\19.전지수\3. 프로젝트디자인\2019\1. 마케팅 지원\20191112_MS Envision Forum\20191114_MS Azure 브로슈어\jpg\microsoft_PNG16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68" y="6286500"/>
              <a:ext cx="1056390" cy="22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G:\자료\1. ci\3. 오픈베이스 그룹사\데이타솔루션\jpg\데이타솔루션-가로형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382" y="6316089"/>
              <a:ext cx="1162619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내용 개체 틀 5"/>
          <p:cNvSpPr>
            <a:spLocks noGrp="1"/>
          </p:cNvSpPr>
          <p:nvPr>
            <p:ph sz="quarter" idx="12" hasCustomPrompt="1"/>
          </p:nvPr>
        </p:nvSpPr>
        <p:spPr>
          <a:xfrm>
            <a:off x="378850" y="629376"/>
            <a:ext cx="7800445" cy="1734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100" b="0" i="0" u="none" strike="noStrike" kern="1200" cap="none" spc="0" normalizeH="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</a:lstStyle>
          <a:p>
            <a:pPr lvl="0"/>
            <a:r>
              <a:rPr lang="ko-KR" altLang="en-US" dirty="0" err="1"/>
              <a:t>장제목을</a:t>
            </a:r>
            <a:r>
              <a:rPr lang="ko-KR" altLang="en-US" dirty="0"/>
              <a:t> 입력하세요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99378" y="6417139"/>
            <a:ext cx="2693072" cy="239030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0" marR="0" lvl="0" indent="0" algn="l" defTabSz="9142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Azure Machine Learning      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│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ctr">
              <a:defRPr lang="ko-KR" altLang="en-US" sz="900" b="0" smtClean="0">
                <a:solidFill>
                  <a:schemeClr val="bg1">
                    <a:lumMod val="6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/>
            <a:fld id="{F83005E4-C3F3-420A-8F83-CC0B60522D03}" type="slidenum">
              <a:rPr lang="en-US" altLang="ko-KR" smtClean="0"/>
              <a:pPr defTabSz="918953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6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 userDrawn="1"/>
        </p:nvSpPr>
        <p:spPr>
          <a:xfrm>
            <a:off x="1" y="0"/>
            <a:ext cx="9906000" cy="142875"/>
          </a:xfrm>
          <a:prstGeom prst="parallelogram">
            <a:avLst>
              <a:gd name="adj" fmla="val 0"/>
            </a:avLst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" y="0"/>
            <a:ext cx="1096110" cy="142875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13" name="내용 개체 틀 5"/>
          <p:cNvSpPr>
            <a:spLocks noGrp="1"/>
          </p:cNvSpPr>
          <p:nvPr>
            <p:ph sz="quarter" idx="11" hasCustomPrompt="1"/>
          </p:nvPr>
        </p:nvSpPr>
        <p:spPr>
          <a:xfrm>
            <a:off x="378396" y="902801"/>
            <a:ext cx="891254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1232700" y="935907"/>
            <a:ext cx="0" cy="3489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 userDrawn="1"/>
        </p:nvGrpSpPr>
        <p:grpSpPr>
          <a:xfrm>
            <a:off x="2438400" y="-1"/>
            <a:ext cx="7467601" cy="2355640"/>
            <a:chOff x="3172482" y="-1"/>
            <a:chExt cx="6733519" cy="2124075"/>
          </a:xfrm>
        </p:grpSpPr>
        <p:pic>
          <p:nvPicPr>
            <p:cNvPr id="31" name="Picture 2" descr="G:\19.전지수\3. 프로젝트디자인\2019\1. 마케팅 지원\20191112_MS Envision Forum\20191114_MS Azure 브로슈어\jpg\제목-없음-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179"/>
            <a:stretch/>
          </p:blipFill>
          <p:spPr bwMode="auto">
            <a:xfrm>
              <a:off x="3172482" y="0"/>
              <a:ext cx="6733518" cy="134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G:\19.전지수\3. 프로젝트디자인\2019\1. 마케팅 지원\20191112_MS Envision Forum\20191114_MS Azure 브로슈어\jpg\그래픽기본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23"/>
            <a:stretch/>
          </p:blipFill>
          <p:spPr bwMode="auto">
            <a:xfrm>
              <a:off x="7051027" y="-1"/>
              <a:ext cx="2854974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내용 개체 틀 5"/>
          <p:cNvSpPr>
            <a:spLocks noGrp="1"/>
          </p:cNvSpPr>
          <p:nvPr>
            <p:ph sz="quarter" idx="10" hasCustomPrompt="1"/>
          </p:nvPr>
        </p:nvSpPr>
        <p:spPr>
          <a:xfrm>
            <a:off x="1317805" y="894335"/>
            <a:ext cx="7800445" cy="46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7433563" y="6464720"/>
            <a:ext cx="1983933" cy="185590"/>
            <a:chOff x="5827382" y="6286500"/>
            <a:chExt cx="2414476" cy="225866"/>
          </a:xfrm>
        </p:grpSpPr>
        <p:pic>
          <p:nvPicPr>
            <p:cNvPr id="16" name="Picture 2" descr="G:\19.전지수\3. 프로젝트디자인\2019\1. 마케팅 지원\20191112_MS Envision Forum\20191114_MS Azure 브로슈어\jpg\microsoft_PNG16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68" y="6286500"/>
              <a:ext cx="1056390" cy="22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G:\자료\1. ci\3. 오픈베이스 그룹사\데이타솔루션\jpg\데이타솔루션-가로형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382" y="6316089"/>
              <a:ext cx="1162619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내용 개체 틀 5"/>
          <p:cNvSpPr>
            <a:spLocks noGrp="1"/>
          </p:cNvSpPr>
          <p:nvPr>
            <p:ph sz="quarter" idx="12" hasCustomPrompt="1"/>
          </p:nvPr>
        </p:nvSpPr>
        <p:spPr>
          <a:xfrm>
            <a:off x="378850" y="629376"/>
            <a:ext cx="7800445" cy="1734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100" b="0" i="0" u="none" strike="noStrike" kern="1200" cap="none" spc="0" normalizeH="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</a:lstStyle>
          <a:p>
            <a:pPr lvl="0"/>
            <a:r>
              <a:rPr lang="ko-KR" altLang="en-US" dirty="0" err="1"/>
              <a:t>장제목을</a:t>
            </a:r>
            <a:r>
              <a:rPr lang="ko-KR" altLang="en-US" dirty="0"/>
              <a:t> 입력하세요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99378" y="6417139"/>
            <a:ext cx="3473502" cy="239030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0" marR="0" lvl="0" indent="0" algn="l" defTabSz="9142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Azure Machine Learning        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│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1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675926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ctr">
              <a:defRPr lang="ko-KR" altLang="en-US" sz="900" b="0" smtClean="0">
                <a:solidFill>
                  <a:schemeClr val="bg1">
                    <a:lumMod val="6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/>
            <a:fld id="{F83005E4-C3F3-420A-8F83-CC0B60522D03}" type="slidenum">
              <a:rPr lang="en-US" altLang="ko-KR" smtClean="0"/>
              <a:pPr defTabSz="918953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8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평행 사변형 27"/>
          <p:cNvSpPr/>
          <p:nvPr userDrawn="1"/>
        </p:nvSpPr>
        <p:spPr>
          <a:xfrm>
            <a:off x="1" y="0"/>
            <a:ext cx="9906000" cy="142875"/>
          </a:xfrm>
          <a:prstGeom prst="parallelogram">
            <a:avLst>
              <a:gd name="adj" fmla="val 0"/>
            </a:avLst>
          </a:prstGeom>
          <a:solidFill>
            <a:schemeClr val="bg1">
              <a:lumMod val="8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sp>
        <p:nvSpPr>
          <p:cNvPr id="38" name="평행 사변형 37"/>
          <p:cNvSpPr/>
          <p:nvPr userDrawn="1"/>
        </p:nvSpPr>
        <p:spPr>
          <a:xfrm>
            <a:off x="1" y="0"/>
            <a:ext cx="1096110" cy="142875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itchFamily="34" charset="-127"/>
              <a:ea typeface="에스코어 드림 4 Regular" pitchFamily="34" charset="-127"/>
            </a:endParaRPr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2438400" y="-1"/>
            <a:ext cx="7467601" cy="2355640"/>
            <a:chOff x="3172482" y="-1"/>
            <a:chExt cx="6733519" cy="2124075"/>
          </a:xfrm>
        </p:grpSpPr>
        <p:pic>
          <p:nvPicPr>
            <p:cNvPr id="31" name="Picture 2" descr="G:\19.전지수\3. 프로젝트디자인\2019\1. 마케팅 지원\20191112_MS Envision Forum\20191114_MS Azure 브로슈어\jpg\제목-없음-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179"/>
            <a:stretch/>
          </p:blipFill>
          <p:spPr bwMode="auto">
            <a:xfrm>
              <a:off x="3172482" y="0"/>
              <a:ext cx="6733518" cy="1341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G:\19.전지수\3. 프로젝트디자인\2019\1. 마케팅 지원\20191112_MS Envision Forum\20191114_MS Azure 브로슈어\jpg\그래픽기본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5923"/>
            <a:stretch/>
          </p:blipFill>
          <p:spPr bwMode="auto">
            <a:xfrm>
              <a:off x="7051027" y="-1"/>
              <a:ext cx="2854974" cy="212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/>
          <p:cNvGrpSpPr/>
          <p:nvPr userDrawn="1"/>
        </p:nvGrpSpPr>
        <p:grpSpPr>
          <a:xfrm>
            <a:off x="7433563" y="6464720"/>
            <a:ext cx="1983933" cy="185590"/>
            <a:chOff x="5827382" y="6286500"/>
            <a:chExt cx="2414476" cy="225866"/>
          </a:xfrm>
        </p:grpSpPr>
        <p:pic>
          <p:nvPicPr>
            <p:cNvPr id="16" name="Picture 2" descr="G:\19.전지수\3. 프로젝트디자인\2019\1. 마케팅 지원\20191112_MS Envision Forum\20191114_MS Azure 브로슈어\jpg\microsoft_PNG16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68" y="6286500"/>
              <a:ext cx="1056390" cy="22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G:\자료\1. ci\3. 오픈베이스 그룹사\데이타솔루션\jpg\데이타솔루션-가로형.png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382" y="6316089"/>
              <a:ext cx="1162619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 userDrawn="1"/>
        </p:nvSpPr>
        <p:spPr>
          <a:xfrm>
            <a:off x="399378" y="6417139"/>
            <a:ext cx="2693072" cy="239030"/>
          </a:xfrm>
          <a:prstGeom prst="rect">
            <a:avLst/>
          </a:prstGeom>
          <a:noFill/>
        </p:spPr>
        <p:txBody>
          <a:bodyPr wrap="square" lIns="99557" tIns="49779" rIns="99557" bIns="49779" rtlCol="0">
            <a:spAutoFit/>
          </a:bodyPr>
          <a:lstStyle/>
          <a:p>
            <a:pPr marL="0" marR="0" lvl="0" indent="0" algn="l" defTabSz="91428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Azure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Databricks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, A Technical Overview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rPr>
              <a:t>│</a:t>
            </a:r>
            <a:endParaRPr kumimoji="0" lang="en-US" altLang="ko-KR" sz="900" b="0" i="0" u="none" strike="noStrike" kern="1200" cap="none" spc="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에스코어 드림 5 Medium" pitchFamily="34" charset="-127"/>
              <a:ea typeface="에스코어 드림 5 Medium" pitchFamily="34" charset="-127"/>
              <a:cs typeface="+mn-cs"/>
            </a:endParaRPr>
          </a:p>
        </p:txBody>
      </p:sp>
      <p:sp>
        <p:nvSpPr>
          <p:cNvPr id="22" name="내용 개체 틀 5"/>
          <p:cNvSpPr>
            <a:spLocks noGrp="1"/>
          </p:cNvSpPr>
          <p:nvPr>
            <p:ph sz="quarter" idx="12" hasCustomPrompt="1"/>
          </p:nvPr>
        </p:nvSpPr>
        <p:spPr>
          <a:xfrm>
            <a:off x="378850" y="629376"/>
            <a:ext cx="7800445" cy="1734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kumimoji="0" lang="ko-KR" altLang="en-US" sz="1100" b="0" i="0" u="none" strike="noStrike" kern="1200" cap="none" spc="0" normalizeH="0" baseline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</a:lstStyle>
          <a:p>
            <a:pPr lvl="0"/>
            <a:r>
              <a:rPr lang="ko-KR" altLang="en-US" dirty="0" err="1"/>
              <a:t>장제목을</a:t>
            </a:r>
            <a:r>
              <a:rPr lang="ko-KR" altLang="en-US" dirty="0"/>
              <a:t> 입력하세요</a:t>
            </a: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ctr">
              <a:defRPr lang="ko-KR" altLang="en-US" sz="900" b="0" smtClean="0">
                <a:solidFill>
                  <a:schemeClr val="bg1">
                    <a:lumMod val="6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/>
            <a:fld id="{F83005E4-C3F3-420A-8F83-CC0B60522D03}" type="slidenum">
              <a:rPr lang="en-US" altLang="ko-KR" smtClean="0"/>
              <a:pPr defTabSz="918953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0927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젠다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" y="3035300"/>
            <a:ext cx="9904615" cy="3815308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7436157" y="6464859"/>
            <a:ext cx="1981339" cy="185319"/>
            <a:chOff x="5830539" y="6286664"/>
            <a:chExt cx="2411319" cy="225536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85468" y="6286664"/>
              <a:ext cx="1056390" cy="225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30539" y="6316089"/>
              <a:ext cx="1156305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8950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l">
              <a:defRPr lang="ko-KR" altLang="en-US" sz="900" b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 latinLnBrk="0"/>
            <a:fld id="{F83005E4-C3F3-420A-8F83-CC0B60522D03}" type="slidenum">
              <a:rPr lang="en-US" altLang="ko-KR" smtClean="0"/>
              <a:pPr defTabSz="918953" latinLnBrk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235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팝업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692" y="-8384"/>
            <a:ext cx="9904615" cy="6858992"/>
            <a:chOff x="692" y="-8384"/>
            <a:chExt cx="9904615" cy="6858992"/>
          </a:xfrm>
        </p:grpSpPr>
        <p:pic>
          <p:nvPicPr>
            <p:cNvPr id="6" name="그림 5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" y="3035300"/>
              <a:ext cx="9904615" cy="38153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2" y="-8384"/>
              <a:ext cx="9904615" cy="3815308"/>
            </a:xfrm>
            <a:prstGeom prst="rect">
              <a:avLst/>
            </a:prstGeom>
          </p:spPr>
        </p:pic>
      </p:grpSp>
      <p:pic>
        <p:nvPicPr>
          <p:cNvPr id="4098" name="Picture 2" descr="G:\19.전지수\3. 프로젝트디자인\2019\1. 마케팅 지원\20191112_MS Envision Forum\20191114_MS Azure 브로슈어\jpg\제목-없음-1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1538" y="-8385"/>
            <a:ext cx="5493769" cy="26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 userDrawn="1"/>
        </p:nvGrpSpPr>
        <p:grpSpPr>
          <a:xfrm>
            <a:off x="7436157" y="6464859"/>
            <a:ext cx="1981339" cy="185319"/>
            <a:chOff x="5830539" y="6286664"/>
            <a:chExt cx="2411319" cy="225536"/>
          </a:xfrm>
        </p:grpSpPr>
        <p:pic>
          <p:nvPicPr>
            <p:cNvPr id="13" name="Picture 2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85468" y="6286664"/>
              <a:ext cx="1056390" cy="225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30539" y="6316089"/>
              <a:ext cx="1156305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88950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lvl1pPr algn="l">
              <a:defRPr lang="ko-KR" altLang="en-US" sz="900" b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HY울릉도M" panose="02030600000101010101" pitchFamily="18" charset="-127"/>
                <a:ea typeface="HY울릉도M" panose="02030600000101010101" pitchFamily="18" charset="-127"/>
              </a:defRPr>
            </a:lvl1pPr>
          </a:lstStyle>
          <a:p>
            <a:pPr defTabSz="918953" latinLnBrk="0"/>
            <a:fld id="{F83005E4-C3F3-420A-8F83-CC0B60522D03}" type="slidenum">
              <a:rPr lang="en-US" altLang="ko-KR" smtClean="0"/>
              <a:pPr defTabSz="918953" latinLnBrk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102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55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5" r:id="rId2"/>
    <p:sldLayoutId id="2147484507" r:id="rId3"/>
    <p:sldLayoutId id="2147484506" r:id="rId4"/>
    <p:sldLayoutId id="2147484502" r:id="rId5"/>
    <p:sldLayoutId id="2147484503" r:id="rId6"/>
    <p:sldLayoutId id="2147484504" r:id="rId7"/>
  </p:sldLayoutIdLst>
  <p:hf hdr="0" ftr="0" dt="0"/>
  <p:txStyles>
    <p:titleStyle>
      <a:lvl1pPr algn="ctr" defTabSz="91428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7" indent="-342857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6" indent="-285714" algn="l" defTabSz="914284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6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8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0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2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24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7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08" indent="-228571" algn="l" defTabSz="914284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4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7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9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1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3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96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38" algn="l" defTabSz="91428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docs.microsoft.com/en-us/azure/machine-learning/how-to-machine-learning-interpretability-auto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azure/machine-learning/how-to-machine-learning-interpretability-aml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" y="0"/>
            <a:ext cx="9904614" cy="685800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70787" y="4278607"/>
            <a:ext cx="637044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40" y="3668863"/>
            <a:ext cx="1951360" cy="41660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8" y="3733800"/>
            <a:ext cx="1998558" cy="28673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821F93-175C-46C8-8AE1-C382D472D201}"/>
              </a:ext>
            </a:extLst>
          </p:cNvPr>
          <p:cNvSpPr txBox="1"/>
          <p:nvPr/>
        </p:nvSpPr>
        <p:spPr>
          <a:xfrm>
            <a:off x="576316" y="4415969"/>
            <a:ext cx="6931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MS Azure Machine </a:t>
            </a:r>
            <a:r>
              <a:rPr lang="en-US" altLang="ko-KR" sz="2400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Learning(Automated </a:t>
            </a:r>
            <a:r>
              <a:rPr lang="en-US" altLang="ko-KR" sz="2400" dirty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ML)</a:t>
            </a:r>
          </a:p>
          <a:p>
            <a:endParaRPr lang="en-US" altLang="ko-KR" sz="1500" dirty="0">
              <a:gradFill>
                <a:gsLst>
                  <a:gs pos="48333">
                    <a:schemeClr val="bg1"/>
                  </a:gs>
                  <a:gs pos="62917">
                    <a:schemeClr val="bg1"/>
                  </a:gs>
                </a:gsLst>
                <a:lin ang="5400000" scaled="0"/>
              </a:gradFill>
              <a:latin typeface="에스코어 드림 4 Regular" pitchFamily="34" charset="-127"/>
              <a:ea typeface="에스코어 드림 4 Regular" pitchFamily="34" charset="-127"/>
            </a:endParaRPr>
          </a:p>
          <a:p>
            <a:r>
              <a:rPr lang="ko-KR" altLang="en-US" sz="15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데이타솔루션</a:t>
            </a:r>
            <a:r>
              <a:rPr lang="ko-KR" altLang="en-US" sz="1500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 </a:t>
            </a:r>
            <a:r>
              <a:rPr lang="en-US" altLang="ko-KR" sz="1500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AI</a:t>
            </a:r>
            <a:r>
              <a:rPr lang="ko-KR" altLang="en-US" sz="1500" dirty="0">
                <a:solidFill>
                  <a:schemeClr val="tx2">
                    <a:lumMod val="20000"/>
                    <a:lumOff val="80000"/>
                  </a:schemeClr>
                </a:solidFill>
                <a:latin typeface="에스코어 드림 4 Regular" pitchFamily="34" charset="-127"/>
                <a:ea typeface="에스코어 드림 4 Regular" pitchFamily="34" charset="-127"/>
              </a:rPr>
              <a:t>사업팀</a:t>
            </a:r>
            <a:endParaRPr lang="en-US" altLang="ko-KR" sz="1500" dirty="0">
              <a:solidFill>
                <a:schemeClr val="tx2">
                  <a:lumMod val="20000"/>
                  <a:lumOff val="80000"/>
                </a:schemeClr>
              </a:soli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7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 smtClean="0"/>
              <a:t>Azure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 </a:t>
            </a:r>
            <a:r>
              <a:rPr lang="en-US" altLang="ko-KR" dirty="0"/>
              <a:t>Process 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Machine Learning</a:t>
            </a:r>
            <a:endParaRPr lang="ko-KR" altLang="en-US" dirty="0"/>
          </a:p>
        </p:txBody>
      </p:sp>
      <p:sp>
        <p:nvSpPr>
          <p:cNvPr id="2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10</a:t>
            </a:fld>
            <a:endParaRPr lang="en-US" altLang="ko-KR" dirty="0"/>
          </a:p>
        </p:txBody>
      </p:sp>
      <p:sp>
        <p:nvSpPr>
          <p:cNvPr id="30" name="Rectangle 122">
            <a:extLst>
              <a:ext uri="{FF2B5EF4-FFF2-40B4-BE49-F238E27FC236}">
                <a16:creationId xmlns="" xmlns:a16="http://schemas.microsoft.com/office/drawing/2014/main" id="{44049506-A5D2-4727-A078-469801878463}"/>
              </a:ext>
            </a:extLst>
          </p:cNvPr>
          <p:cNvSpPr/>
          <p:nvPr/>
        </p:nvSpPr>
        <p:spPr>
          <a:xfrm>
            <a:off x="1478281" y="2662135"/>
            <a:ext cx="1226819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Feature 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Engineering</a:t>
            </a:r>
          </a:p>
        </p:txBody>
      </p:sp>
      <p:sp>
        <p:nvSpPr>
          <p:cNvPr id="32" name="Rectangle 123">
            <a:extLst>
              <a:ext uri="{FF2B5EF4-FFF2-40B4-BE49-F238E27FC236}">
                <a16:creationId xmlns="" xmlns:a16="http://schemas.microsoft.com/office/drawing/2014/main" id="{E88C3D0A-226D-4B73-B9D4-530BA374F9C7}"/>
              </a:ext>
            </a:extLst>
          </p:cNvPr>
          <p:cNvSpPr/>
          <p:nvPr/>
        </p:nvSpPr>
        <p:spPr>
          <a:xfrm>
            <a:off x="2962129" y="2665211"/>
            <a:ext cx="938562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Algorithm Selection</a:t>
            </a:r>
          </a:p>
        </p:txBody>
      </p:sp>
      <p:sp>
        <p:nvSpPr>
          <p:cNvPr id="35" name="Rectangle 124">
            <a:extLst>
              <a:ext uri="{FF2B5EF4-FFF2-40B4-BE49-F238E27FC236}">
                <a16:creationId xmlns="" xmlns:a16="http://schemas.microsoft.com/office/drawing/2014/main" id="{8B3A6663-7F26-4A04-8670-2C3EA5C91CF3}"/>
              </a:ext>
            </a:extLst>
          </p:cNvPr>
          <p:cNvSpPr/>
          <p:nvPr/>
        </p:nvSpPr>
        <p:spPr>
          <a:xfrm>
            <a:off x="3995821" y="2665636"/>
            <a:ext cx="1246739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 err="1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Hyperparameter</a:t>
            </a: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 Tuning</a:t>
            </a:r>
          </a:p>
        </p:txBody>
      </p:sp>
      <p:sp>
        <p:nvSpPr>
          <p:cNvPr id="41" name="Rectangle 125">
            <a:extLst>
              <a:ext uri="{FF2B5EF4-FFF2-40B4-BE49-F238E27FC236}">
                <a16:creationId xmlns="" xmlns:a16="http://schemas.microsoft.com/office/drawing/2014/main" id="{4721C4ED-B8BC-4B2C-A7D8-84459833CDB6}"/>
              </a:ext>
            </a:extLst>
          </p:cNvPr>
          <p:cNvSpPr/>
          <p:nvPr/>
        </p:nvSpPr>
        <p:spPr>
          <a:xfrm>
            <a:off x="5540024" y="2829307"/>
            <a:ext cx="1460017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Model Leaderboard</a:t>
            </a:r>
          </a:p>
        </p:txBody>
      </p:sp>
      <p:graphicFrame>
        <p:nvGraphicFramePr>
          <p:cNvPr id="42" name="Table 126">
            <a:extLst>
              <a:ext uri="{FF2B5EF4-FFF2-40B4-BE49-F238E27FC236}">
                <a16:creationId xmlns="" xmlns:a16="http://schemas.microsoft.com/office/drawing/2014/main" id="{C3FE73D6-C9C6-4EDD-B79B-87AF6CB5E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025665"/>
              </p:ext>
            </p:extLst>
          </p:nvPr>
        </p:nvGraphicFramePr>
        <p:xfrm>
          <a:off x="1472324" y="3140169"/>
          <a:ext cx="1212204" cy="1726816"/>
        </p:xfrm>
        <a:graphic>
          <a:graphicData uri="http://schemas.openxmlformats.org/drawingml/2006/table">
            <a:tbl>
              <a:tblPr firstRow="1" bandRow="1"/>
              <a:tblGrid>
                <a:gridCol w="501004">
                  <a:extLst>
                    <a:ext uri="{9D8B030D-6E8A-4147-A177-3AD203B41FA5}">
                      <a16:colId xmlns="" xmlns:a16="http://schemas.microsoft.com/office/drawing/2014/main" val="1006749203"/>
                    </a:ext>
                  </a:extLst>
                </a:gridCol>
                <a:gridCol w="386080">
                  <a:extLst>
                    <a:ext uri="{9D8B030D-6E8A-4147-A177-3AD203B41FA5}">
                      <a16:colId xmlns="" xmlns:a16="http://schemas.microsoft.com/office/drawing/2014/main" val="295922100"/>
                    </a:ext>
                  </a:extLst>
                </a:gridCol>
                <a:gridCol w="325120">
                  <a:extLst>
                    <a:ext uri="{9D8B030D-6E8A-4147-A177-3AD203B41FA5}">
                      <a16:colId xmlns="" xmlns:a16="http://schemas.microsoft.com/office/drawing/2014/main" val="3671616825"/>
                    </a:ext>
                  </a:extLst>
                </a:gridCol>
              </a:tblGrid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6599760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1280160" rtl="0" eaLnBrk="1" latinLnBrk="0" hangingPunct="1"/>
                      <a:endParaRPr lang="en-US" sz="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9041889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6680576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8189788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3819709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629421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6815864"/>
                  </a:ext>
                </a:extLst>
              </a:tr>
              <a:tr h="21585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80126522"/>
                  </a:ext>
                </a:extLst>
              </a:tr>
            </a:tbl>
          </a:graphicData>
        </a:graphic>
      </p:graphicFrame>
      <p:sp>
        <p:nvSpPr>
          <p:cNvPr id="43" name="Rectangle 127">
            <a:extLst>
              <a:ext uri="{FF2B5EF4-FFF2-40B4-BE49-F238E27FC236}">
                <a16:creationId xmlns="" xmlns:a16="http://schemas.microsoft.com/office/drawing/2014/main" id="{301EEA9E-CC69-40B8-A5BD-53D88571D310}"/>
              </a:ext>
            </a:extLst>
          </p:cNvPr>
          <p:cNvSpPr/>
          <p:nvPr/>
        </p:nvSpPr>
        <p:spPr>
          <a:xfrm>
            <a:off x="1961673" y="3144340"/>
            <a:ext cx="366316" cy="1717220"/>
          </a:xfrm>
          <a:prstGeom prst="rect">
            <a:avLst/>
          </a:prstGeom>
          <a:noFill/>
          <a:ln w="38100" cap="flat" cmpd="sng" algn="ctr">
            <a:solidFill>
              <a:srgbClr val="0078D3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44" name="Group 128">
            <a:extLst>
              <a:ext uri="{FF2B5EF4-FFF2-40B4-BE49-F238E27FC236}">
                <a16:creationId xmlns="" xmlns:a16="http://schemas.microsoft.com/office/drawing/2014/main" id="{A8778592-43C4-4BE9-9A87-C9388B779108}"/>
              </a:ext>
            </a:extLst>
          </p:cNvPr>
          <p:cNvGrpSpPr/>
          <p:nvPr/>
        </p:nvGrpSpPr>
        <p:grpSpPr>
          <a:xfrm>
            <a:off x="2025325" y="3470088"/>
            <a:ext cx="238122" cy="1287721"/>
            <a:chOff x="5524077" y="7983107"/>
            <a:chExt cx="257852" cy="1908711"/>
          </a:xfrm>
        </p:grpSpPr>
        <p:cxnSp>
          <p:nvCxnSpPr>
            <p:cNvPr id="45" name="Straight Connector 129">
              <a:extLst>
                <a:ext uri="{FF2B5EF4-FFF2-40B4-BE49-F238E27FC236}">
                  <a16:creationId xmlns="" xmlns:a16="http://schemas.microsoft.com/office/drawing/2014/main" id="{19827841-6E7F-4353-AAE3-E5028BACB4EB}"/>
                </a:ext>
              </a:extLst>
            </p:cNvPr>
            <p:cNvCxnSpPr>
              <a:cxnSpLocks/>
            </p:cNvCxnSpPr>
            <p:nvPr/>
          </p:nvCxnSpPr>
          <p:spPr>
            <a:xfrm>
              <a:off x="5567664" y="7983107"/>
              <a:ext cx="177317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46" name="Straight Connector 130">
              <a:extLst>
                <a:ext uri="{FF2B5EF4-FFF2-40B4-BE49-F238E27FC236}">
                  <a16:creationId xmlns="" xmlns:a16="http://schemas.microsoft.com/office/drawing/2014/main" id="{F0CCE8AF-FE88-46ED-A531-439F8B2ED91D}"/>
                </a:ext>
              </a:extLst>
            </p:cNvPr>
            <p:cNvCxnSpPr>
              <a:cxnSpLocks/>
            </p:cNvCxnSpPr>
            <p:nvPr/>
          </p:nvCxnSpPr>
          <p:spPr>
            <a:xfrm>
              <a:off x="5566367" y="8289929"/>
              <a:ext cx="173840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47" name="Straight Connector 131">
              <a:extLst>
                <a:ext uri="{FF2B5EF4-FFF2-40B4-BE49-F238E27FC236}">
                  <a16:creationId xmlns="" xmlns:a16="http://schemas.microsoft.com/office/drawing/2014/main" id="{41F38490-11F5-4908-9726-F462B38057A1}"/>
                </a:ext>
              </a:extLst>
            </p:cNvPr>
            <p:cNvCxnSpPr>
              <a:cxnSpLocks/>
            </p:cNvCxnSpPr>
            <p:nvPr/>
          </p:nvCxnSpPr>
          <p:spPr>
            <a:xfrm>
              <a:off x="5524077" y="8619341"/>
              <a:ext cx="257852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48" name="Straight Connector 132">
              <a:extLst>
                <a:ext uri="{FF2B5EF4-FFF2-40B4-BE49-F238E27FC236}">
                  <a16:creationId xmlns="" xmlns:a16="http://schemas.microsoft.com/office/drawing/2014/main" id="{47A9A2B7-6F53-416B-A60C-BDD1505920A3}"/>
                </a:ext>
              </a:extLst>
            </p:cNvPr>
            <p:cNvCxnSpPr>
              <a:cxnSpLocks/>
            </p:cNvCxnSpPr>
            <p:nvPr/>
          </p:nvCxnSpPr>
          <p:spPr>
            <a:xfrm>
              <a:off x="5597658" y="8926166"/>
              <a:ext cx="118211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49" name="Straight Connector 133">
              <a:extLst>
                <a:ext uri="{FF2B5EF4-FFF2-40B4-BE49-F238E27FC236}">
                  <a16:creationId xmlns="" xmlns:a16="http://schemas.microsoft.com/office/drawing/2014/main" id="{F5B98AD7-992A-4057-A996-CC553B6A2EE0}"/>
                </a:ext>
              </a:extLst>
            </p:cNvPr>
            <p:cNvCxnSpPr>
              <a:cxnSpLocks/>
            </p:cNvCxnSpPr>
            <p:nvPr/>
          </p:nvCxnSpPr>
          <p:spPr>
            <a:xfrm>
              <a:off x="5576797" y="9255578"/>
              <a:ext cx="156455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50" name="Straight Connector 134">
              <a:extLst>
                <a:ext uri="{FF2B5EF4-FFF2-40B4-BE49-F238E27FC236}">
                  <a16:creationId xmlns="" xmlns:a16="http://schemas.microsoft.com/office/drawing/2014/main" id="{619B1311-DA58-410B-8AF5-AEA75C246D89}"/>
                </a:ext>
              </a:extLst>
            </p:cNvPr>
            <p:cNvCxnSpPr>
              <a:cxnSpLocks/>
            </p:cNvCxnSpPr>
            <p:nvPr/>
          </p:nvCxnSpPr>
          <p:spPr>
            <a:xfrm>
              <a:off x="5545506" y="9573697"/>
              <a:ext cx="215562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51" name="Straight Connector 135">
              <a:extLst>
                <a:ext uri="{FF2B5EF4-FFF2-40B4-BE49-F238E27FC236}">
                  <a16:creationId xmlns="" xmlns:a16="http://schemas.microsoft.com/office/drawing/2014/main" id="{5FD250B5-7F1F-4952-AD2E-601ECEE06394}"/>
                </a:ext>
              </a:extLst>
            </p:cNvPr>
            <p:cNvCxnSpPr>
              <a:cxnSpLocks/>
            </p:cNvCxnSpPr>
            <p:nvPr/>
          </p:nvCxnSpPr>
          <p:spPr>
            <a:xfrm>
              <a:off x="5524077" y="9891818"/>
              <a:ext cx="257852" cy="0"/>
            </a:xfrm>
            <a:prstGeom prst="line">
              <a:avLst/>
            </a:prstGeom>
            <a:noFill/>
            <a:ln w="571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</p:grpSp>
      <p:graphicFrame>
        <p:nvGraphicFramePr>
          <p:cNvPr id="53" name="Table 137">
            <a:extLst>
              <a:ext uri="{FF2B5EF4-FFF2-40B4-BE49-F238E27FC236}">
                <a16:creationId xmlns="" xmlns:a16="http://schemas.microsoft.com/office/drawing/2014/main" id="{39312426-E5EA-4AB9-B92E-A9757DEFC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765349"/>
              </p:ext>
            </p:extLst>
          </p:nvPr>
        </p:nvGraphicFramePr>
        <p:xfrm>
          <a:off x="3117680" y="3386624"/>
          <a:ext cx="807364" cy="1214325"/>
        </p:xfrm>
        <a:graphic>
          <a:graphicData uri="http://schemas.openxmlformats.org/drawingml/2006/table">
            <a:tbl>
              <a:tblPr firstRow="1" bandRow="1"/>
              <a:tblGrid>
                <a:gridCol w="403682">
                  <a:extLst>
                    <a:ext uri="{9D8B030D-6E8A-4147-A177-3AD203B41FA5}">
                      <a16:colId xmlns="" xmlns:a16="http://schemas.microsoft.com/office/drawing/2014/main" val="295922100"/>
                    </a:ext>
                  </a:extLst>
                </a:gridCol>
                <a:gridCol w="403682">
                  <a:extLst>
                    <a:ext uri="{9D8B030D-6E8A-4147-A177-3AD203B41FA5}">
                      <a16:colId xmlns="" xmlns:a16="http://schemas.microsoft.com/office/drawing/2014/main" val="3671616825"/>
                    </a:ext>
                  </a:extLst>
                </a:gridCol>
              </a:tblGrid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34%</a:t>
                      </a:r>
                    </a:p>
                  </a:txBody>
                  <a:tcPr marL="0" marR="0" marT="0" marB="9144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82%</a:t>
                      </a:r>
                    </a:p>
                  </a:txBody>
                  <a:tcPr marL="0" marR="0" marT="0" marB="9144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6599760"/>
                  </a:ext>
                </a:extLst>
              </a:tr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1280160" rtl="0" eaLnBrk="1" latinLnBrk="0" hangingPunct="1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88%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72%</a:t>
                      </a:r>
                    </a:p>
                  </a:txBody>
                  <a:tcPr marL="0" marR="0" marT="0" marB="9144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9041889"/>
                  </a:ext>
                </a:extLst>
              </a:tr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54%</a:t>
                      </a:r>
                    </a:p>
                  </a:txBody>
                  <a:tcPr marL="0" marR="0" marT="0" marB="9144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73%</a:t>
                      </a:r>
                    </a:p>
                  </a:txBody>
                  <a:tcPr marL="0" marR="0" marT="0" marB="9144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6680576"/>
                  </a:ext>
                </a:extLst>
              </a:tr>
            </a:tbl>
          </a:graphicData>
        </a:graphic>
      </p:graphicFrame>
      <p:graphicFrame>
        <p:nvGraphicFramePr>
          <p:cNvPr id="54" name="Table 138">
            <a:extLst>
              <a:ext uri="{FF2B5EF4-FFF2-40B4-BE49-F238E27FC236}">
                <a16:creationId xmlns="" xmlns:a16="http://schemas.microsoft.com/office/drawing/2014/main" id="{D9B35C47-7EB9-45A5-BD24-95338FD36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60241"/>
              </p:ext>
            </p:extLst>
          </p:nvPr>
        </p:nvGraphicFramePr>
        <p:xfrm>
          <a:off x="4165090" y="3394244"/>
          <a:ext cx="807364" cy="1214325"/>
        </p:xfrm>
        <a:graphic>
          <a:graphicData uri="http://schemas.openxmlformats.org/drawingml/2006/table">
            <a:tbl>
              <a:tblPr firstRow="1" bandRow="1"/>
              <a:tblGrid>
                <a:gridCol w="403682">
                  <a:extLst>
                    <a:ext uri="{9D8B030D-6E8A-4147-A177-3AD203B41FA5}">
                      <a16:colId xmlns="" xmlns:a16="http://schemas.microsoft.com/office/drawing/2014/main" val="1006749203"/>
                    </a:ext>
                  </a:extLst>
                </a:gridCol>
                <a:gridCol w="403682">
                  <a:extLst>
                    <a:ext uri="{9D8B030D-6E8A-4147-A177-3AD203B41FA5}">
                      <a16:colId xmlns="" xmlns:a16="http://schemas.microsoft.com/office/drawing/2014/main" val="295922100"/>
                    </a:ext>
                  </a:extLst>
                </a:gridCol>
              </a:tblGrid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88%</a:t>
                      </a:r>
                    </a:p>
                  </a:txBody>
                  <a:tcPr marL="0" marR="0" marT="0" marB="9144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90%</a:t>
                      </a:r>
                    </a:p>
                  </a:txBody>
                  <a:tcPr marL="0" marR="0" marT="0" marB="9144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6599760"/>
                  </a:ext>
                </a:extLst>
              </a:tr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95%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4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1280160" rtl="0" eaLnBrk="1" latinLnBrk="0" hangingPunct="1"/>
                      <a:r>
                        <a:rPr lang="en-US" sz="7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  <a:r>
                        <a:rPr lang="en-US" sz="7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9041889"/>
                  </a:ext>
                </a:extLst>
              </a:tr>
              <a:tr h="40477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89%</a:t>
                      </a:r>
                    </a:p>
                  </a:txBody>
                  <a:tcPr marL="0" marR="0" marT="0" marB="9144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+mn-lt"/>
                        </a:rPr>
                        <a:t>89%</a:t>
                      </a:r>
                    </a:p>
                  </a:txBody>
                  <a:tcPr marL="0" marR="0" marT="0" marB="91440" anchor="b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6680576"/>
                  </a:ext>
                </a:extLst>
              </a:tr>
            </a:tbl>
          </a:graphicData>
        </a:graphic>
      </p:graphicFrame>
      <p:graphicFrame>
        <p:nvGraphicFramePr>
          <p:cNvPr id="56" name="Table 140">
            <a:extLst>
              <a:ext uri="{FF2B5EF4-FFF2-40B4-BE49-F238E27FC236}">
                <a16:creationId xmlns="" xmlns:a16="http://schemas.microsoft.com/office/drawing/2014/main" id="{574EEE0F-653C-4627-B78F-A9C1524DF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85008"/>
              </p:ext>
            </p:extLst>
          </p:nvPr>
        </p:nvGraphicFramePr>
        <p:xfrm>
          <a:off x="5455756" y="3124668"/>
          <a:ext cx="1637272" cy="1726816"/>
        </p:xfrm>
        <a:graphic>
          <a:graphicData uri="http://schemas.openxmlformats.org/drawingml/2006/table">
            <a:tbl>
              <a:tblPr firstRow="1" bandRow="1"/>
              <a:tblGrid>
                <a:gridCol w="509512">
                  <a:extLst>
                    <a:ext uri="{9D8B030D-6E8A-4147-A177-3AD203B41FA5}">
                      <a16:colId xmlns="" xmlns:a16="http://schemas.microsoft.com/office/drawing/2014/main" val="1006749203"/>
                    </a:ext>
                  </a:extLst>
                </a:gridCol>
                <a:gridCol w="528320">
                  <a:extLst>
                    <a:ext uri="{9D8B030D-6E8A-4147-A177-3AD203B41FA5}">
                      <a16:colId xmlns="" xmlns:a16="http://schemas.microsoft.com/office/drawing/2014/main" val="295922100"/>
                    </a:ext>
                  </a:extLst>
                </a:gridCol>
                <a:gridCol w="599440">
                  <a:extLst>
                    <a:ext uri="{9D8B030D-6E8A-4147-A177-3AD203B41FA5}">
                      <a16:colId xmlns="" xmlns:a16="http://schemas.microsoft.com/office/drawing/2014/main" val="3671616825"/>
                    </a:ext>
                  </a:extLst>
                </a:gridCol>
              </a:tblGrid>
              <a:tr h="26458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4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4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Score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C3C4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6599760"/>
                  </a:ext>
                </a:extLst>
              </a:tr>
              <a:tr h="4874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>
                          <a:lumMod val="9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ctr" defTabSz="1280160" rtl="0" eaLnBrk="1" latinLnBrk="0" hangingPunct="1"/>
                      <a:endParaRPr lang="en-US" sz="1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>
                          <a:lumMod val="9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>
                          <a:lumMod val="9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chemeClr val="tx2"/>
                          </a:solidFill>
                        </a:rPr>
                        <a:t>95%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>
                          <a:lumMod val="9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99041889"/>
                  </a:ext>
                </a:extLst>
              </a:tr>
              <a:tr h="4874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76%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26680576"/>
                  </a:ext>
                </a:extLst>
              </a:tr>
              <a:tr h="48741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4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53%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68189788"/>
                  </a:ext>
                </a:extLst>
              </a:tr>
            </a:tbl>
          </a:graphicData>
        </a:graphic>
      </p:graphicFrame>
      <p:sp>
        <p:nvSpPr>
          <p:cNvPr id="59" name="Rectangle: Rounded Corners 143">
            <a:extLst>
              <a:ext uri="{FF2B5EF4-FFF2-40B4-BE49-F238E27FC236}">
                <a16:creationId xmlns="" xmlns:a16="http://schemas.microsoft.com/office/drawing/2014/main" id="{723B3C17-2A6E-4B82-91AC-3108EB0829BC}"/>
              </a:ext>
            </a:extLst>
          </p:cNvPr>
          <p:cNvSpPr/>
          <p:nvPr/>
        </p:nvSpPr>
        <p:spPr>
          <a:xfrm>
            <a:off x="5486317" y="3391196"/>
            <a:ext cx="1574683" cy="461176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rgbClr val="0078D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0" name="Beaker_F196" title="Icon of a scientific flask with liquid in it">
            <a:extLst>
              <a:ext uri="{FF2B5EF4-FFF2-40B4-BE49-F238E27FC236}">
                <a16:creationId xmlns="" xmlns:a16="http://schemas.microsoft.com/office/drawing/2014/main" id="{E4790A6F-E4B1-43A3-920C-22D48162D3B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33548" y="3500073"/>
            <a:ext cx="194861" cy="225151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5875" cap="flat">
            <a:solidFill>
              <a:srgbClr val="0078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defRPr/>
            </a:pPr>
            <a:endParaRPr lang="en-US" kern="0">
              <a:solidFill>
                <a:srgbClr val="3C3C41"/>
              </a:solidFill>
              <a:latin typeface="Calibri" panose="020F0502020204030204"/>
            </a:endParaRPr>
          </a:p>
        </p:txBody>
      </p:sp>
      <p:sp>
        <p:nvSpPr>
          <p:cNvPr id="61" name="Beaker_F196" title="Icon of a scientific flask with liquid in it">
            <a:extLst>
              <a:ext uri="{FF2B5EF4-FFF2-40B4-BE49-F238E27FC236}">
                <a16:creationId xmlns="" xmlns:a16="http://schemas.microsoft.com/office/drawing/2014/main" id="{6101EB65-D5FC-43B5-A534-70C844E7A5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33548" y="3987753"/>
            <a:ext cx="194861" cy="225151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5875" cap="flat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defRPr/>
            </a:pPr>
            <a:endParaRPr lang="en-US" kern="0">
              <a:solidFill>
                <a:srgbClr val="3C3C41"/>
              </a:solidFill>
              <a:latin typeface="Calibri" panose="020F0502020204030204"/>
            </a:endParaRPr>
          </a:p>
        </p:txBody>
      </p:sp>
      <p:sp>
        <p:nvSpPr>
          <p:cNvPr id="62" name="Beaker_F196" title="Icon of a scientific flask with liquid in it">
            <a:extLst>
              <a:ext uri="{FF2B5EF4-FFF2-40B4-BE49-F238E27FC236}">
                <a16:creationId xmlns="" xmlns:a16="http://schemas.microsoft.com/office/drawing/2014/main" id="{4CC3DBE7-1AF0-4500-9163-E03ADBEF14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33548" y="4475433"/>
            <a:ext cx="194861" cy="225151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5875" cap="flat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>
              <a:defRPr/>
            </a:pPr>
            <a:endParaRPr lang="en-US" kern="0">
              <a:solidFill>
                <a:srgbClr val="3C3C41"/>
              </a:solidFill>
              <a:latin typeface="Calibri" panose="020F0502020204030204"/>
            </a:endParaRPr>
          </a:p>
        </p:txBody>
      </p:sp>
      <p:pic>
        <p:nvPicPr>
          <p:cNvPr id="63" name="Graphic 147" descr="Add">
            <a:extLst>
              <a:ext uri="{FF2B5EF4-FFF2-40B4-BE49-F238E27FC236}">
                <a16:creationId xmlns="" xmlns:a16="http://schemas.microsoft.com/office/drawing/2014/main" id="{6A25FE9E-0A1B-4569-97DE-7723FF954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8020" y="2708439"/>
            <a:ext cx="221511" cy="221511"/>
          </a:xfrm>
          <a:prstGeom prst="rect">
            <a:avLst/>
          </a:prstGeom>
          <a:noFill/>
        </p:spPr>
      </p:pic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AD13E0E-86AD-4789-B4BF-BE0F06A15E8B}"/>
              </a:ext>
            </a:extLst>
          </p:cNvPr>
          <p:cNvSpPr txBox="1"/>
          <p:nvPr/>
        </p:nvSpPr>
        <p:spPr>
          <a:xfrm>
            <a:off x="3716858" y="3506757"/>
            <a:ext cx="619376" cy="68214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200" kern="0" dirty="0">
                <a:solidFill>
                  <a:srgbClr val="FFFFFF">
                    <a:lumMod val="50000"/>
                  </a:srgbClr>
                </a:solidFill>
                <a:latin typeface="Calibri" panose="020F0502020204030204"/>
              </a:rPr>
              <a:t>…</a:t>
            </a:r>
          </a:p>
        </p:txBody>
      </p:sp>
      <p:grpSp>
        <p:nvGrpSpPr>
          <p:cNvPr id="65" name="Group 149">
            <a:extLst>
              <a:ext uri="{FF2B5EF4-FFF2-40B4-BE49-F238E27FC236}">
                <a16:creationId xmlns="" xmlns:a16="http://schemas.microsoft.com/office/drawing/2014/main" id="{7B4C4A5A-BFEF-4ECA-9AD9-483472FBB388}"/>
              </a:ext>
            </a:extLst>
          </p:cNvPr>
          <p:cNvGrpSpPr/>
          <p:nvPr/>
        </p:nvGrpSpPr>
        <p:grpSpPr>
          <a:xfrm>
            <a:off x="497343" y="3339999"/>
            <a:ext cx="606146" cy="736740"/>
            <a:chOff x="-836443" y="7381144"/>
            <a:chExt cx="450557" cy="547633"/>
          </a:xfrm>
        </p:grpSpPr>
        <p:sp>
          <p:nvSpPr>
            <p:cNvPr id="66" name="Rectangle 150">
              <a:extLst>
                <a:ext uri="{FF2B5EF4-FFF2-40B4-BE49-F238E27FC236}">
                  <a16:creationId xmlns="" xmlns:a16="http://schemas.microsoft.com/office/drawing/2014/main" id="{F308CB8B-A306-4512-BC0F-22DC8BCC544C}"/>
                </a:ext>
              </a:extLst>
            </p:cNvPr>
            <p:cNvSpPr/>
            <p:nvPr/>
          </p:nvSpPr>
          <p:spPr>
            <a:xfrm>
              <a:off x="-836443" y="7381144"/>
              <a:ext cx="450557" cy="547633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</a:endParaRPr>
            </a:p>
          </p:txBody>
        </p:sp>
        <p:grpSp>
          <p:nvGrpSpPr>
            <p:cNvPr id="67" name="Group 151">
              <a:extLst>
                <a:ext uri="{FF2B5EF4-FFF2-40B4-BE49-F238E27FC236}">
                  <a16:creationId xmlns="" xmlns:a16="http://schemas.microsoft.com/office/drawing/2014/main" id="{FD9925A3-2665-4DC8-B342-C098D6A8D661}"/>
                </a:ext>
              </a:extLst>
            </p:cNvPr>
            <p:cNvGrpSpPr/>
            <p:nvPr/>
          </p:nvGrpSpPr>
          <p:grpSpPr>
            <a:xfrm>
              <a:off x="-767562" y="7475386"/>
              <a:ext cx="226931" cy="350408"/>
              <a:chOff x="-767562" y="7475386"/>
              <a:chExt cx="226931" cy="350408"/>
            </a:xfrm>
          </p:grpSpPr>
          <p:cxnSp>
            <p:nvCxnSpPr>
              <p:cNvPr id="74" name="Straight Connector 158">
                <a:extLst>
                  <a:ext uri="{FF2B5EF4-FFF2-40B4-BE49-F238E27FC236}">
                    <a16:creationId xmlns="" xmlns:a16="http://schemas.microsoft.com/office/drawing/2014/main" id="{750E4AB1-7818-499B-A30D-557961BBCB81}"/>
                  </a:ext>
                </a:extLst>
              </p:cNvPr>
              <p:cNvCxnSpPr/>
              <p:nvPr/>
            </p:nvCxnSpPr>
            <p:spPr>
              <a:xfrm>
                <a:off x="-767562" y="7475386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546A"/>
                </a:solidFill>
                <a:prstDash val="solid"/>
                <a:miter/>
              </a:ln>
            </p:spPr>
          </p:cxnSp>
          <p:cxnSp>
            <p:nvCxnSpPr>
              <p:cNvPr id="75" name="Straight Connector 159">
                <a:extLst>
                  <a:ext uri="{FF2B5EF4-FFF2-40B4-BE49-F238E27FC236}">
                    <a16:creationId xmlns="" xmlns:a16="http://schemas.microsoft.com/office/drawing/2014/main" id="{0A4F3135-9B66-4A94-ABAE-7A919EF7C8F8}"/>
                  </a:ext>
                </a:extLst>
              </p:cNvPr>
              <p:cNvCxnSpPr/>
              <p:nvPr/>
            </p:nvCxnSpPr>
            <p:spPr>
              <a:xfrm>
                <a:off x="-767562" y="7562988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546A"/>
                </a:solidFill>
                <a:prstDash val="solid"/>
                <a:miter/>
              </a:ln>
            </p:spPr>
          </p:cxnSp>
          <p:cxnSp>
            <p:nvCxnSpPr>
              <p:cNvPr id="76" name="Straight Connector 160">
                <a:extLst>
                  <a:ext uri="{FF2B5EF4-FFF2-40B4-BE49-F238E27FC236}">
                    <a16:creationId xmlns="" xmlns:a16="http://schemas.microsoft.com/office/drawing/2014/main" id="{4963BA22-41FD-4634-A9E4-C88B70FE269F}"/>
                  </a:ext>
                </a:extLst>
              </p:cNvPr>
              <p:cNvCxnSpPr/>
              <p:nvPr/>
            </p:nvCxnSpPr>
            <p:spPr>
              <a:xfrm>
                <a:off x="-767562" y="7650590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546A"/>
                </a:solidFill>
                <a:prstDash val="solid"/>
                <a:miter/>
              </a:ln>
            </p:spPr>
          </p:cxnSp>
          <p:cxnSp>
            <p:nvCxnSpPr>
              <p:cNvPr id="77" name="Straight Connector 161">
                <a:extLst>
                  <a:ext uri="{FF2B5EF4-FFF2-40B4-BE49-F238E27FC236}">
                    <a16:creationId xmlns="" xmlns:a16="http://schemas.microsoft.com/office/drawing/2014/main" id="{02304AA0-7690-4F4E-9DE2-D21EF48926B2}"/>
                  </a:ext>
                </a:extLst>
              </p:cNvPr>
              <p:cNvCxnSpPr/>
              <p:nvPr/>
            </p:nvCxnSpPr>
            <p:spPr>
              <a:xfrm>
                <a:off x="-767562" y="7738192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546A"/>
                </a:solidFill>
                <a:prstDash val="solid"/>
                <a:miter/>
              </a:ln>
            </p:spPr>
          </p:cxnSp>
          <p:cxnSp>
            <p:nvCxnSpPr>
              <p:cNvPr id="78" name="Straight Connector 162">
                <a:extLst>
                  <a:ext uri="{FF2B5EF4-FFF2-40B4-BE49-F238E27FC236}">
                    <a16:creationId xmlns="" xmlns:a16="http://schemas.microsoft.com/office/drawing/2014/main" id="{128200B3-9C51-4896-8A0B-EFDF0CFFFA65}"/>
                  </a:ext>
                </a:extLst>
              </p:cNvPr>
              <p:cNvCxnSpPr/>
              <p:nvPr/>
            </p:nvCxnSpPr>
            <p:spPr>
              <a:xfrm>
                <a:off x="-767562" y="7825794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546A"/>
                </a:solidFill>
                <a:prstDash val="solid"/>
                <a:miter/>
              </a:ln>
            </p:spPr>
          </p:cxnSp>
        </p:grpSp>
        <p:grpSp>
          <p:nvGrpSpPr>
            <p:cNvPr id="68" name="Group 152">
              <a:extLst>
                <a:ext uri="{FF2B5EF4-FFF2-40B4-BE49-F238E27FC236}">
                  <a16:creationId xmlns="" xmlns:a16="http://schemas.microsoft.com/office/drawing/2014/main" id="{7E3EF9D7-8EB7-4928-9B24-D84DED10169A}"/>
                </a:ext>
              </a:extLst>
            </p:cNvPr>
            <p:cNvGrpSpPr/>
            <p:nvPr/>
          </p:nvGrpSpPr>
          <p:grpSpPr>
            <a:xfrm>
              <a:off x="-513932" y="7475386"/>
              <a:ext cx="80094" cy="350408"/>
              <a:chOff x="-767562" y="7475386"/>
              <a:chExt cx="226931" cy="350408"/>
            </a:xfrm>
          </p:grpSpPr>
          <p:cxnSp>
            <p:nvCxnSpPr>
              <p:cNvPr id="69" name="Straight Connector 153">
                <a:extLst>
                  <a:ext uri="{FF2B5EF4-FFF2-40B4-BE49-F238E27FC236}">
                    <a16:creationId xmlns="" xmlns:a16="http://schemas.microsoft.com/office/drawing/2014/main" id="{9E8032EE-0A66-472B-B86A-EAE3FD725321}"/>
                  </a:ext>
                </a:extLst>
              </p:cNvPr>
              <p:cNvCxnSpPr/>
              <p:nvPr/>
            </p:nvCxnSpPr>
            <p:spPr>
              <a:xfrm>
                <a:off x="-767562" y="7475386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72C4"/>
                </a:solidFill>
                <a:prstDash val="solid"/>
                <a:miter/>
              </a:ln>
            </p:spPr>
          </p:cxnSp>
          <p:cxnSp>
            <p:nvCxnSpPr>
              <p:cNvPr id="70" name="Straight Connector 154">
                <a:extLst>
                  <a:ext uri="{FF2B5EF4-FFF2-40B4-BE49-F238E27FC236}">
                    <a16:creationId xmlns="" xmlns:a16="http://schemas.microsoft.com/office/drawing/2014/main" id="{1E96935B-D982-4F08-A7A7-C537AA1270FF}"/>
                  </a:ext>
                </a:extLst>
              </p:cNvPr>
              <p:cNvCxnSpPr/>
              <p:nvPr/>
            </p:nvCxnSpPr>
            <p:spPr>
              <a:xfrm>
                <a:off x="-767562" y="7562988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72C4"/>
                </a:solidFill>
                <a:prstDash val="solid"/>
                <a:miter/>
              </a:ln>
            </p:spPr>
          </p:cxnSp>
          <p:cxnSp>
            <p:nvCxnSpPr>
              <p:cNvPr id="71" name="Straight Connector 155">
                <a:extLst>
                  <a:ext uri="{FF2B5EF4-FFF2-40B4-BE49-F238E27FC236}">
                    <a16:creationId xmlns="" xmlns:a16="http://schemas.microsoft.com/office/drawing/2014/main" id="{DA993C8E-B6E7-4723-9C1A-8536C478BBAD}"/>
                  </a:ext>
                </a:extLst>
              </p:cNvPr>
              <p:cNvCxnSpPr/>
              <p:nvPr/>
            </p:nvCxnSpPr>
            <p:spPr>
              <a:xfrm>
                <a:off x="-767562" y="7650590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72C4"/>
                </a:solidFill>
                <a:prstDash val="solid"/>
                <a:miter/>
              </a:ln>
            </p:spPr>
          </p:cxnSp>
          <p:cxnSp>
            <p:nvCxnSpPr>
              <p:cNvPr id="72" name="Straight Connector 156">
                <a:extLst>
                  <a:ext uri="{FF2B5EF4-FFF2-40B4-BE49-F238E27FC236}">
                    <a16:creationId xmlns="" xmlns:a16="http://schemas.microsoft.com/office/drawing/2014/main" id="{4B971224-DBF7-4D8B-B0E8-A7BF598FD9D1}"/>
                  </a:ext>
                </a:extLst>
              </p:cNvPr>
              <p:cNvCxnSpPr/>
              <p:nvPr/>
            </p:nvCxnSpPr>
            <p:spPr>
              <a:xfrm>
                <a:off x="-767562" y="7738192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72C4"/>
                </a:solidFill>
                <a:prstDash val="solid"/>
                <a:miter/>
              </a:ln>
            </p:spPr>
          </p:cxnSp>
          <p:cxnSp>
            <p:nvCxnSpPr>
              <p:cNvPr id="73" name="Straight Connector 157">
                <a:extLst>
                  <a:ext uri="{FF2B5EF4-FFF2-40B4-BE49-F238E27FC236}">
                    <a16:creationId xmlns="" xmlns:a16="http://schemas.microsoft.com/office/drawing/2014/main" id="{BCB71CA6-0C15-4CF8-8720-234D3F08663C}"/>
                  </a:ext>
                </a:extLst>
              </p:cNvPr>
              <p:cNvCxnSpPr/>
              <p:nvPr/>
            </p:nvCxnSpPr>
            <p:spPr>
              <a:xfrm>
                <a:off x="-767562" y="7825794"/>
                <a:ext cx="226931" cy="0"/>
              </a:xfrm>
              <a:prstGeom prst="line">
                <a:avLst/>
              </a:prstGeom>
              <a:noFill/>
              <a:ln w="25400" cap="flat">
                <a:solidFill>
                  <a:srgbClr val="4472C4"/>
                </a:solidFill>
                <a:prstDash val="solid"/>
                <a:miter/>
              </a:ln>
            </p:spPr>
          </p:cxnSp>
        </p:grpSp>
      </p:grpSp>
      <p:sp>
        <p:nvSpPr>
          <p:cNvPr id="79" name="Rectangle 163">
            <a:extLst>
              <a:ext uri="{FF2B5EF4-FFF2-40B4-BE49-F238E27FC236}">
                <a16:creationId xmlns="" xmlns:a16="http://schemas.microsoft.com/office/drawing/2014/main" id="{AEC4E8A7-093A-43AF-812D-269D907502F7}"/>
              </a:ext>
            </a:extLst>
          </p:cNvPr>
          <p:cNvSpPr/>
          <p:nvPr/>
        </p:nvSpPr>
        <p:spPr>
          <a:xfrm>
            <a:off x="383223" y="2661569"/>
            <a:ext cx="813117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Data 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Cleansing</a:t>
            </a:r>
          </a:p>
        </p:txBody>
      </p:sp>
      <p:grpSp>
        <p:nvGrpSpPr>
          <p:cNvPr id="82" name="Group 166">
            <a:extLst>
              <a:ext uri="{FF2B5EF4-FFF2-40B4-BE49-F238E27FC236}">
                <a16:creationId xmlns="" xmlns:a16="http://schemas.microsoft.com/office/drawing/2014/main" id="{6A05B07E-E980-4E1C-83F1-353A2C5EA1D7}"/>
              </a:ext>
            </a:extLst>
          </p:cNvPr>
          <p:cNvGrpSpPr/>
          <p:nvPr/>
        </p:nvGrpSpPr>
        <p:grpSpPr>
          <a:xfrm rot="1800000">
            <a:off x="7559554" y="3406771"/>
            <a:ext cx="520113" cy="602761"/>
            <a:chOff x="6281977" y="1925712"/>
            <a:chExt cx="609366" cy="706203"/>
          </a:xfrm>
        </p:grpSpPr>
        <p:sp>
          <p:nvSpPr>
            <p:cNvPr id="83" name="Hexagon 167">
              <a:extLst>
                <a:ext uri="{FF2B5EF4-FFF2-40B4-BE49-F238E27FC236}">
                  <a16:creationId xmlns="" xmlns:a16="http://schemas.microsoft.com/office/drawing/2014/main" id="{1DF7526F-BF18-41B1-8810-7E79920D172A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4" name="Straight Connector 168">
              <a:extLst>
                <a:ext uri="{FF2B5EF4-FFF2-40B4-BE49-F238E27FC236}">
                  <a16:creationId xmlns="" xmlns:a16="http://schemas.microsoft.com/office/drawing/2014/main" id="{D9ACB27B-B990-470A-878E-2E13CB9A26BF}"/>
                </a:ext>
              </a:extLst>
            </p:cNvPr>
            <p:cNvCxnSpPr>
              <a:stCxn id="83" idx="3"/>
              <a:endCxn id="83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noFill/>
            <a:ln w="12700" cap="flat" cmpd="sng" algn="ctr">
              <a:solidFill>
                <a:srgbClr val="0078D4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85" name="Group 169">
              <a:extLst>
                <a:ext uri="{FF2B5EF4-FFF2-40B4-BE49-F238E27FC236}">
                  <a16:creationId xmlns="" xmlns:a16="http://schemas.microsoft.com/office/drawing/2014/main" id="{2F7FC5E6-8F53-4353-93C1-9BE6A14CC8CF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98" name="Straight Connector 182">
                <a:extLst>
                  <a:ext uri="{FF2B5EF4-FFF2-40B4-BE49-F238E27FC236}">
                    <a16:creationId xmlns="" xmlns:a16="http://schemas.microsoft.com/office/drawing/2014/main" id="{4922F6B9-1194-40E8-A142-42BBA782620F}"/>
                  </a:ext>
                </a:extLst>
              </p:cNvPr>
              <p:cNvCxnSpPr>
                <a:cxnSpLocks/>
                <a:stCxn id="83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9" name="Straight Connector 183">
                <a:extLst>
                  <a:ext uri="{FF2B5EF4-FFF2-40B4-BE49-F238E27FC236}">
                    <a16:creationId xmlns="" xmlns:a16="http://schemas.microsoft.com/office/drawing/2014/main" id="{8EAAE580-475F-481C-9214-78B18F97998D}"/>
                  </a:ext>
                </a:extLst>
              </p:cNvPr>
              <p:cNvCxnSpPr>
                <a:stCxn id="83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00" name="Straight Connector 184">
                <a:extLst>
                  <a:ext uri="{FF2B5EF4-FFF2-40B4-BE49-F238E27FC236}">
                    <a16:creationId xmlns="" xmlns:a16="http://schemas.microsoft.com/office/drawing/2014/main" id="{1C34639B-C012-48DC-B31A-C69E7B15D12B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86" name="Group 170">
              <a:extLst>
                <a:ext uri="{FF2B5EF4-FFF2-40B4-BE49-F238E27FC236}">
                  <a16:creationId xmlns="" xmlns:a16="http://schemas.microsoft.com/office/drawing/2014/main" id="{9A5B4EA9-4BFE-46BB-B482-24CB885CD391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95" name="Straight Connector 179">
                <a:extLst>
                  <a:ext uri="{FF2B5EF4-FFF2-40B4-BE49-F238E27FC236}">
                    <a16:creationId xmlns="" xmlns:a16="http://schemas.microsoft.com/office/drawing/2014/main" id="{C6FCFF37-03F8-44AC-A49E-E496A0B2F1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6" name="Straight Connector 180">
                <a:extLst>
                  <a:ext uri="{FF2B5EF4-FFF2-40B4-BE49-F238E27FC236}">
                    <a16:creationId xmlns="" xmlns:a16="http://schemas.microsoft.com/office/drawing/2014/main" id="{C8D8862B-751F-42A9-A9CB-655FE328E21B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7" name="Straight Connector 181">
                <a:extLst>
                  <a:ext uri="{FF2B5EF4-FFF2-40B4-BE49-F238E27FC236}">
                    <a16:creationId xmlns="" xmlns:a16="http://schemas.microsoft.com/office/drawing/2014/main" id="{7699FB25-D0FD-43AB-B0C9-22BDACF96E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4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7" name="Oval 171">
              <a:extLst>
                <a:ext uri="{FF2B5EF4-FFF2-40B4-BE49-F238E27FC236}">
                  <a16:creationId xmlns="" xmlns:a16="http://schemas.microsoft.com/office/drawing/2014/main" id="{149B7712-1222-4AC8-BA7A-EF9B583E0D63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172">
              <a:extLst>
                <a:ext uri="{FF2B5EF4-FFF2-40B4-BE49-F238E27FC236}">
                  <a16:creationId xmlns="" xmlns:a16="http://schemas.microsoft.com/office/drawing/2014/main" id="{C310E7C5-1884-4F4C-BED2-D5FB88C16D13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173">
              <a:extLst>
                <a:ext uri="{FF2B5EF4-FFF2-40B4-BE49-F238E27FC236}">
                  <a16:creationId xmlns="" xmlns:a16="http://schemas.microsoft.com/office/drawing/2014/main" id="{0AD06DA6-8D9B-4375-9099-1CF67D6D7F22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174">
              <a:extLst>
                <a:ext uri="{FF2B5EF4-FFF2-40B4-BE49-F238E27FC236}">
                  <a16:creationId xmlns="" xmlns:a16="http://schemas.microsoft.com/office/drawing/2014/main" id="{3EF447AE-DC43-4B8F-ACB8-7FFB9EF07556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175">
              <a:extLst>
                <a:ext uri="{FF2B5EF4-FFF2-40B4-BE49-F238E27FC236}">
                  <a16:creationId xmlns="" xmlns:a16="http://schemas.microsoft.com/office/drawing/2014/main" id="{ABFB8E50-1A31-4425-9854-4DDF4CF0DC43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176">
              <a:extLst>
                <a:ext uri="{FF2B5EF4-FFF2-40B4-BE49-F238E27FC236}">
                  <a16:creationId xmlns="" xmlns:a16="http://schemas.microsoft.com/office/drawing/2014/main" id="{53A6957E-CEC8-4994-B824-CE2E069824A0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177">
              <a:extLst>
                <a:ext uri="{FF2B5EF4-FFF2-40B4-BE49-F238E27FC236}">
                  <a16:creationId xmlns="" xmlns:a16="http://schemas.microsoft.com/office/drawing/2014/main" id="{28044F68-C6B9-4707-BB23-336FEF857DBD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178">
              <a:extLst>
                <a:ext uri="{FF2B5EF4-FFF2-40B4-BE49-F238E27FC236}">
                  <a16:creationId xmlns="" xmlns:a16="http://schemas.microsoft.com/office/drawing/2014/main" id="{4A92D5AC-995A-4141-BCAE-280574003BB6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 latinLnBrk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Rectangle 185">
            <a:extLst>
              <a:ext uri="{FF2B5EF4-FFF2-40B4-BE49-F238E27FC236}">
                <a16:creationId xmlns="" xmlns:a16="http://schemas.microsoft.com/office/drawing/2014/main" id="{160E1472-61B5-451F-9D18-8B2127CD1AA7}"/>
              </a:ext>
            </a:extLst>
          </p:cNvPr>
          <p:cNvSpPr/>
          <p:nvPr/>
        </p:nvSpPr>
        <p:spPr>
          <a:xfrm>
            <a:off x="7223557" y="2826337"/>
            <a:ext cx="1162883" cy="1661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1 Click Deploy</a:t>
            </a:r>
          </a:p>
        </p:txBody>
      </p:sp>
      <p:grpSp>
        <p:nvGrpSpPr>
          <p:cNvPr id="103" name="Group 187">
            <a:extLst>
              <a:ext uri="{FF2B5EF4-FFF2-40B4-BE49-F238E27FC236}">
                <a16:creationId xmlns="" xmlns:a16="http://schemas.microsoft.com/office/drawing/2014/main" id="{CCC40278-8720-4496-AC7A-4BA96FF00584}"/>
              </a:ext>
            </a:extLst>
          </p:cNvPr>
          <p:cNvGrpSpPr/>
          <p:nvPr/>
        </p:nvGrpSpPr>
        <p:grpSpPr>
          <a:xfrm>
            <a:off x="8660919" y="3333371"/>
            <a:ext cx="822655" cy="822655"/>
            <a:chOff x="9845272" y="5031646"/>
            <a:chExt cx="890819" cy="890819"/>
          </a:xfrm>
        </p:grpSpPr>
        <p:pic>
          <p:nvPicPr>
            <p:cNvPr id="104" name="Picture 2" descr="Image result for azure devops logo">
              <a:extLst>
                <a:ext uri="{FF2B5EF4-FFF2-40B4-BE49-F238E27FC236}">
                  <a16:creationId xmlns="" xmlns:a16="http://schemas.microsoft.com/office/drawing/2014/main" id="{3BE25365-3055-493E-879D-64D2E0AA3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5272" y="5031646"/>
              <a:ext cx="890819" cy="890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Group 189">
              <a:extLst>
                <a:ext uri="{FF2B5EF4-FFF2-40B4-BE49-F238E27FC236}">
                  <a16:creationId xmlns="" xmlns:a16="http://schemas.microsoft.com/office/drawing/2014/main" id="{1AF76DAB-2E64-4319-8E22-C4407E494676}"/>
                </a:ext>
              </a:extLst>
            </p:cNvPr>
            <p:cNvGrpSpPr/>
            <p:nvPr/>
          </p:nvGrpSpPr>
          <p:grpSpPr>
            <a:xfrm>
              <a:off x="10138344" y="5319341"/>
              <a:ext cx="300945" cy="321795"/>
              <a:chOff x="8882196" y="3721867"/>
              <a:chExt cx="285941" cy="305752"/>
            </a:xfrm>
            <a:solidFill>
              <a:sysClr val="window" lastClr="FFFFFF"/>
            </a:solidFill>
          </p:grpSpPr>
          <p:sp>
            <p:nvSpPr>
              <p:cNvPr id="106" name="Rectangle 190">
                <a:extLst>
                  <a:ext uri="{FF2B5EF4-FFF2-40B4-BE49-F238E27FC236}">
                    <a16:creationId xmlns="" xmlns:a16="http://schemas.microsoft.com/office/drawing/2014/main" id="{FBCAD109-9EDB-4FF8-A5BB-7DE9754BDD10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Freeform 123">
                <a:extLst>
                  <a:ext uri="{FF2B5EF4-FFF2-40B4-BE49-F238E27FC236}">
                    <a16:creationId xmlns="" xmlns:a16="http://schemas.microsoft.com/office/drawing/2014/main" id="{B3C7AE30-F6A6-464A-A8BA-AF5F984B6547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Freeform 124">
                <a:extLst>
                  <a:ext uri="{FF2B5EF4-FFF2-40B4-BE49-F238E27FC236}">
                    <a16:creationId xmlns="" xmlns:a16="http://schemas.microsoft.com/office/drawing/2014/main" id="{7A2D7E88-E30C-4345-B43D-F9485F7A7BE3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09" name="Rectangle 193">
            <a:extLst>
              <a:ext uri="{FF2B5EF4-FFF2-40B4-BE49-F238E27FC236}">
                <a16:creationId xmlns="" xmlns:a16="http://schemas.microsoft.com/office/drawing/2014/main" id="{250023F8-3AFF-44A4-A291-480585CBD9AF}"/>
              </a:ext>
            </a:extLst>
          </p:cNvPr>
          <p:cNvSpPr/>
          <p:nvPr/>
        </p:nvSpPr>
        <p:spPr>
          <a:xfrm>
            <a:off x="8490803" y="2665210"/>
            <a:ext cx="1162883" cy="3323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Azure</a:t>
            </a:r>
          </a:p>
          <a:p>
            <a:pPr algn="ctr" latinLnBrk="0">
              <a:lnSpc>
                <a:spcPct val="90000"/>
              </a:lnSpc>
              <a:defRPr/>
            </a:pPr>
            <a:r>
              <a:rPr lang="en-US" sz="1200" b="1" spc="-10" dirty="0">
                <a:solidFill>
                  <a:srgbClr val="3C3C41"/>
                </a:solidFill>
                <a:latin typeface="Calibri" panose="020F0502020204030204"/>
                <a:cs typeface="Segoe UI Semibold" panose="020B0702040204020203" pitchFamily="34" charset="0"/>
              </a:rPr>
              <a:t>ML Ops</a:t>
            </a:r>
          </a:p>
        </p:txBody>
      </p:sp>
      <p:sp>
        <p:nvSpPr>
          <p:cNvPr id="52" name="Rectangle: Rounded Corners 136">
            <a:extLst>
              <a:ext uri="{FF2B5EF4-FFF2-40B4-BE49-F238E27FC236}">
                <a16:creationId xmlns="" xmlns:a16="http://schemas.microsoft.com/office/drawing/2014/main" id="{64FBDA44-BCDE-4169-A1A1-AE7A248763AB}"/>
              </a:ext>
            </a:extLst>
          </p:cNvPr>
          <p:cNvSpPr/>
          <p:nvPr/>
        </p:nvSpPr>
        <p:spPr>
          <a:xfrm>
            <a:off x="3068809" y="3144340"/>
            <a:ext cx="1960392" cy="1717220"/>
          </a:xfrm>
          <a:prstGeom prst="roundRect">
            <a:avLst>
              <a:gd name="adj" fmla="val 0"/>
            </a:avLst>
          </a:prstGeom>
          <a:noFill/>
          <a:ln w="38100" cap="flat" cmpd="sng" algn="ctr">
            <a:solidFill>
              <a:srgbClr val="0078D3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0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1203960" y="3506757"/>
            <a:ext cx="205741" cy="428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오른쪽 화살표 109"/>
          <p:cNvSpPr/>
          <p:nvPr/>
        </p:nvSpPr>
        <p:spPr>
          <a:xfrm>
            <a:off x="2756388" y="3506757"/>
            <a:ext cx="205741" cy="428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오른쪽 화살표 110"/>
          <p:cNvSpPr/>
          <p:nvPr/>
        </p:nvSpPr>
        <p:spPr>
          <a:xfrm>
            <a:off x="5132069" y="3506757"/>
            <a:ext cx="205741" cy="428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오른쪽 화살표 111"/>
          <p:cNvSpPr/>
          <p:nvPr/>
        </p:nvSpPr>
        <p:spPr>
          <a:xfrm>
            <a:off x="7189266" y="3506757"/>
            <a:ext cx="205741" cy="428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오른쪽 화살표 112"/>
          <p:cNvSpPr/>
          <p:nvPr/>
        </p:nvSpPr>
        <p:spPr>
          <a:xfrm>
            <a:off x="8340516" y="3506757"/>
            <a:ext cx="205741" cy="42885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" y="0"/>
            <a:ext cx="9904614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821F93-175C-46C8-8AE1-C382D472D201}"/>
              </a:ext>
            </a:extLst>
          </p:cNvPr>
          <p:cNvSpPr txBox="1"/>
          <p:nvPr/>
        </p:nvSpPr>
        <p:spPr>
          <a:xfrm>
            <a:off x="576316" y="3890189"/>
            <a:ext cx="5017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Data Science with</a:t>
            </a:r>
          </a:p>
          <a:p>
            <a:r>
              <a:rPr lang="en-US" altLang="ko-KR" sz="3600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Azure Automated ML</a:t>
            </a:r>
            <a:endParaRPr lang="en-US" altLang="ko-KR" sz="2000" dirty="0">
              <a:gradFill>
                <a:gsLst>
                  <a:gs pos="48333">
                    <a:schemeClr val="bg1"/>
                  </a:gs>
                  <a:gs pos="62917">
                    <a:schemeClr val="bg1"/>
                  </a:gs>
                </a:gsLst>
                <a:lin ang="5400000" scaled="0"/>
              </a:gra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82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1">
            <a:extLst>
              <a:ext uri="{FF2B5EF4-FFF2-40B4-BE49-F238E27FC236}">
                <a16:creationId xmlns="" xmlns:a16="http://schemas.microsoft.com/office/drawing/2014/main" id="{800AE39A-C943-443C-9BC2-7CBEB58516A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3C59C23-0DB0-41BE-BEC2-4C8C7B914F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실습데이터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="" xmlns:a16="http://schemas.microsoft.com/office/drawing/2014/main" id="{09DB0405-F635-4EB8-8E27-D875A25CDC3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12</a:t>
            </a:fld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432331" y="1557863"/>
            <a:ext cx="8924926" cy="4734911"/>
            <a:chOff x="423864" y="1557863"/>
            <a:chExt cx="8924926" cy="4734911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667BB648-2D21-4C66-8029-214E98D1E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750" t="19290" r="26228" b="31716"/>
            <a:stretch/>
          </p:blipFill>
          <p:spPr>
            <a:xfrm>
              <a:off x="423864" y="1557863"/>
              <a:ext cx="8924926" cy="4734911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7340600" y="4715933"/>
              <a:ext cx="1947333" cy="66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94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" y="1655644"/>
            <a:ext cx="6840000" cy="43670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13</a:t>
            </a:fld>
            <a:endParaRPr lang="en-US" altLang="ko-KR" dirty="0"/>
          </a:p>
        </p:txBody>
      </p:sp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MS Azure </a:t>
            </a:r>
            <a:r>
              <a:rPr lang="ko-KR" altLang="en-US" dirty="0"/>
              <a:t>로그인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6012" y="1619248"/>
            <a:ext cx="2309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MS Azure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로그인 화면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계정 로그인 진행</a:t>
            </a:r>
            <a:endParaRPr lang="en-US" altLang="ko-KR" sz="1100" dirty="0"/>
          </a:p>
          <a:p>
            <a:pPr marL="18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로그인 진행한 후에 </a:t>
            </a:r>
            <a:r>
              <a:rPr lang="en-US" altLang="ko-KR" sz="1100" dirty="0"/>
              <a:t>&lt;</a:t>
            </a:r>
            <a:r>
              <a:rPr lang="ko-KR" altLang="en-US" sz="1100" dirty="0"/>
              <a:t>포털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80459" y="1662571"/>
            <a:ext cx="593264" cy="182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55" y="1908453"/>
            <a:ext cx="1323975" cy="428625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>
                <a:alpha val="65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62782" y="3379895"/>
            <a:ext cx="5715000" cy="59436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glow rad="1270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hlinkClick r:id="rId5"/>
              </a:rPr>
              <a:t>https://azure.microsoft.com/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307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>
                <a:solidFill>
                  <a:prstClr val="white">
                    <a:lumMod val="65000"/>
                  </a:prstClr>
                </a:solidFill>
              </a:rPr>
              <a:pPr defTabSz="918953"/>
              <a:t>14</a:t>
            </a:fld>
            <a:endParaRPr lang="en-US" altLang="ko-KR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ko-KR" altLang="en-US" dirty="0"/>
              <a:t>리소스 그룹 접속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6012" y="1619248"/>
            <a:ext cx="2309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리소스 그룹 접속</a:t>
            </a:r>
            <a:endParaRPr lang="en-US" altLang="ko-KR" sz="1200" b="1" dirty="0">
              <a:solidFill>
                <a:srgbClr val="173E70">
                  <a:lumMod val="60000"/>
                  <a:lumOff val="40000"/>
                </a:srgbClr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en-US" altLang="ko-KR" sz="1100" dirty="0">
                <a:solidFill>
                  <a:prstClr val="black"/>
                </a:solidFill>
              </a:rPr>
              <a:t>Azure </a:t>
            </a:r>
            <a:r>
              <a:rPr lang="ko-KR" altLang="en-US" sz="1100" dirty="0">
                <a:solidFill>
                  <a:prstClr val="black"/>
                </a:solidFill>
              </a:rPr>
              <a:t>포털 화면 상단에 있는 </a:t>
            </a:r>
            <a:r>
              <a:rPr lang="en-US" altLang="ko-KR" sz="1100" dirty="0">
                <a:solidFill>
                  <a:prstClr val="black"/>
                </a:solidFill>
              </a:rPr>
              <a:t>Azure </a:t>
            </a:r>
            <a:r>
              <a:rPr lang="ko-KR" altLang="en-US" sz="1100" dirty="0">
                <a:solidFill>
                  <a:prstClr val="black"/>
                </a:solidFill>
              </a:rPr>
              <a:t>서비스 중에 </a:t>
            </a: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>
                <a:solidFill>
                  <a:prstClr val="black"/>
                </a:solidFill>
              </a:rPr>
              <a:t>리소스 그룹</a:t>
            </a:r>
            <a:r>
              <a:rPr lang="en-US" altLang="ko-KR" sz="1100" dirty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을 선택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2" y="1657881"/>
            <a:ext cx="6840000" cy="37377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186159" y="1895404"/>
            <a:ext cx="593264" cy="53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09" y="1747807"/>
            <a:ext cx="1294282" cy="12203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1092619" y="180227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34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7" y="1655916"/>
            <a:ext cx="6137771" cy="2922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ko-KR" altLang="en-US" dirty="0"/>
              <a:t>리소스 그룹 </a:t>
            </a:r>
            <a:r>
              <a:rPr lang="ko-KR" altLang="en-US" dirty="0" smtClean="0"/>
              <a:t>생</a:t>
            </a:r>
            <a:r>
              <a:rPr lang="ko-KR" altLang="en-US" dirty="0"/>
              <a:t>성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6012" y="1619248"/>
            <a:ext cx="230915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리소스 그룹 </a:t>
            </a:r>
            <a:r>
              <a:rPr lang="ko-KR" altLang="en-US" sz="1200" b="1" dirty="0" smtClean="0">
                <a:solidFill>
                  <a:srgbClr val="173E70">
                    <a:lumMod val="60000"/>
                    <a:lumOff val="40000"/>
                  </a:srgbClr>
                </a:solidFill>
              </a:rPr>
              <a:t>생</a:t>
            </a:r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성</a:t>
            </a:r>
            <a:endParaRPr lang="en-US" altLang="ko-KR" sz="1200" b="1" dirty="0">
              <a:solidFill>
                <a:srgbClr val="173E70">
                  <a:lumMod val="60000"/>
                  <a:lumOff val="40000"/>
                </a:srgbClr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ko-KR" altLang="en-US" sz="1100" dirty="0" smtClean="0">
                <a:solidFill>
                  <a:prstClr val="black"/>
                </a:solidFill>
              </a:rPr>
              <a:t>리소스 그룹 화면 </a:t>
            </a:r>
            <a:r>
              <a:rPr lang="ko-KR" altLang="en-US" sz="1100" dirty="0">
                <a:solidFill>
                  <a:prstClr val="black"/>
                </a:solidFill>
              </a:rPr>
              <a:t>상단에 있는 </a:t>
            </a:r>
            <a:r>
              <a:rPr lang="en-US" altLang="ko-KR" sz="1100" dirty="0" smtClean="0">
                <a:solidFill>
                  <a:prstClr val="black"/>
                </a:solidFill>
              </a:rPr>
              <a:t>&lt;</a:t>
            </a:r>
            <a:r>
              <a:rPr lang="ko-KR" altLang="en-US" sz="1100" dirty="0" smtClean="0">
                <a:solidFill>
                  <a:prstClr val="black"/>
                </a:solidFill>
              </a:rPr>
              <a:t>새로 만들기</a:t>
            </a:r>
            <a:r>
              <a:rPr lang="en-US" altLang="ko-KR" sz="1100" dirty="0" smtClean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을 </a:t>
            </a:r>
            <a:r>
              <a:rPr lang="ko-KR" altLang="en-US" sz="1100" dirty="0" smtClean="0">
                <a:solidFill>
                  <a:prstClr val="black"/>
                </a:solidFill>
              </a:rPr>
              <a:t>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ko-KR" altLang="en-US" sz="1100" dirty="0" smtClean="0">
                <a:solidFill>
                  <a:prstClr val="black"/>
                </a:solidFill>
              </a:rPr>
              <a:t>구독 </a:t>
            </a:r>
            <a:r>
              <a:rPr lang="en-US" altLang="ko-KR" sz="1100" dirty="0" smtClean="0">
                <a:solidFill>
                  <a:prstClr val="black"/>
                </a:solidFill>
              </a:rPr>
              <a:t>ID</a:t>
            </a:r>
            <a:r>
              <a:rPr lang="ko-KR" altLang="en-US" sz="1100" dirty="0" smtClean="0">
                <a:solidFill>
                  <a:prstClr val="black"/>
                </a:solidFill>
              </a:rPr>
              <a:t>를 선택하고 리소스 그룹 이름을 </a:t>
            </a:r>
            <a:r>
              <a:rPr lang="en-US" altLang="ko-KR" sz="1100" dirty="0" smtClean="0">
                <a:solidFill>
                  <a:prstClr val="black"/>
                </a:solidFill>
              </a:rPr>
              <a:t>“AIS_ML”</a:t>
            </a:r>
            <a:r>
              <a:rPr lang="ko-KR" altLang="en-US" sz="1100" dirty="0" smtClean="0">
                <a:solidFill>
                  <a:prstClr val="black"/>
                </a:solidFill>
              </a:rPr>
              <a:t>으로 입력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ko-KR" altLang="en-US" sz="1100" dirty="0" smtClean="0">
                <a:solidFill>
                  <a:prstClr val="black"/>
                </a:solidFill>
              </a:rPr>
              <a:t>리소스 영역에서 </a:t>
            </a:r>
            <a:r>
              <a:rPr lang="en-US" altLang="ko-KR" sz="1100" dirty="0" smtClean="0">
                <a:solidFill>
                  <a:prstClr val="black"/>
                </a:solidFill>
              </a:rPr>
              <a:t>“</a:t>
            </a:r>
            <a:r>
              <a:rPr lang="ko-KR" altLang="en-US" sz="1100" dirty="0" smtClean="0">
                <a:solidFill>
                  <a:prstClr val="black"/>
                </a:solidFill>
              </a:rPr>
              <a:t>한국 중부</a:t>
            </a:r>
            <a:r>
              <a:rPr lang="en-US" altLang="ko-KR" sz="1100" dirty="0" smtClean="0">
                <a:solidFill>
                  <a:prstClr val="black"/>
                </a:solidFill>
              </a:rPr>
              <a:t>”</a:t>
            </a:r>
            <a:r>
              <a:rPr lang="ko-KR" altLang="en-US" sz="1100" dirty="0" smtClean="0">
                <a:solidFill>
                  <a:prstClr val="black"/>
                </a:solidFill>
              </a:rPr>
              <a:t>를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 smtClean="0">
                <a:solidFill>
                  <a:prstClr val="black"/>
                </a:solidFill>
              </a:rPr>
              <a:t>검토 </a:t>
            </a:r>
            <a:r>
              <a:rPr lang="en-US" altLang="ko-KR" sz="1100" dirty="0" smtClean="0">
                <a:solidFill>
                  <a:prstClr val="black"/>
                </a:solidFill>
              </a:rPr>
              <a:t>+ </a:t>
            </a:r>
            <a:r>
              <a:rPr lang="ko-KR" altLang="en-US" sz="1100" dirty="0" smtClean="0">
                <a:solidFill>
                  <a:prstClr val="black"/>
                </a:solidFill>
              </a:rPr>
              <a:t>만들기</a:t>
            </a:r>
            <a:r>
              <a:rPr lang="en-US" altLang="ko-KR" sz="1100" dirty="0" smtClean="0">
                <a:solidFill>
                  <a:prstClr val="black"/>
                </a:solidFill>
              </a:rPr>
              <a:t>&gt;</a:t>
            </a:r>
            <a:r>
              <a:rPr lang="ko-KR" altLang="en-US" sz="1100" dirty="0" smtClean="0">
                <a:solidFill>
                  <a:prstClr val="black"/>
                </a:solidFill>
              </a:rPr>
              <a:t>버튼을 클릭하여 리소스 그룹 생성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5577" y="2184192"/>
            <a:ext cx="668087" cy="225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2738" y="2083556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20" y="2857310"/>
            <a:ext cx="6052142" cy="33827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079717" y="4683552"/>
            <a:ext cx="3321083" cy="547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9716" y="5544612"/>
            <a:ext cx="3321083" cy="225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88387" y="455929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88387" y="545147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327" y="5012556"/>
            <a:ext cx="933586" cy="15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09" y="5961177"/>
            <a:ext cx="968366" cy="25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타원 20"/>
          <p:cNvSpPr/>
          <p:nvPr/>
        </p:nvSpPr>
        <p:spPr>
          <a:xfrm>
            <a:off x="1133748" y="587566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61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115" y="1663287"/>
            <a:ext cx="6126698" cy="33070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>
                <a:solidFill>
                  <a:prstClr val="white">
                    <a:lumMod val="65000"/>
                  </a:prstClr>
                </a:solidFill>
              </a:rPr>
              <a:pPr defTabSz="918953"/>
              <a:t>16</a:t>
            </a:fld>
            <a:endParaRPr lang="en-US" altLang="ko-KR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Azure Machine Learning </a:t>
            </a:r>
            <a:r>
              <a:rPr lang="ko-KR" altLang="en-US" dirty="0"/>
              <a:t>추가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36303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362" y="2851868"/>
            <a:ext cx="6120000" cy="28885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1763809" y="1962874"/>
            <a:ext cx="293061" cy="16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41081" y="4204706"/>
            <a:ext cx="1127469" cy="158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50763" y="3778237"/>
            <a:ext cx="908387" cy="387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625852" y="183554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096775" y="408515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356384" y="368510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33312" y="1619248"/>
            <a:ext cx="23996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Azure Machine Learning </a:t>
            </a:r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추가</a:t>
            </a:r>
            <a:endParaRPr lang="en-US" altLang="ko-KR" sz="1200" b="1" dirty="0">
              <a:solidFill>
                <a:srgbClr val="173E70">
                  <a:lumMod val="60000"/>
                  <a:lumOff val="40000"/>
                </a:srgbClr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en-US" altLang="ko-KR" sz="1100" dirty="0" smtClean="0">
                <a:solidFill>
                  <a:prstClr val="black"/>
                </a:solidFill>
              </a:rPr>
              <a:t>“AIS_ML</a:t>
            </a:r>
            <a:r>
              <a:rPr lang="en-US" altLang="ko-KR" sz="1100" dirty="0">
                <a:solidFill>
                  <a:prstClr val="black"/>
                </a:solidFill>
              </a:rPr>
              <a:t>” </a:t>
            </a:r>
            <a:r>
              <a:rPr lang="ko-KR" altLang="en-US" sz="1100" dirty="0">
                <a:solidFill>
                  <a:prstClr val="black"/>
                </a:solidFill>
              </a:rPr>
              <a:t>리소스 그룹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화면에서 상단에 있는 </a:t>
            </a: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>
                <a:solidFill>
                  <a:prstClr val="black"/>
                </a:solidFill>
              </a:rPr>
              <a:t>추가</a:t>
            </a:r>
            <a:r>
              <a:rPr lang="en-US" altLang="ko-KR" sz="1100" dirty="0">
                <a:solidFill>
                  <a:prstClr val="black"/>
                </a:solidFill>
              </a:rPr>
              <a:t>&gt; </a:t>
            </a:r>
            <a:r>
              <a:rPr lang="ko-KR" altLang="en-US" sz="1100" dirty="0">
                <a:solidFill>
                  <a:prstClr val="black"/>
                </a:solidFill>
              </a:rPr>
              <a:t>버튼을 클릭하여 </a:t>
            </a: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>
                <a:solidFill>
                  <a:prstClr val="black"/>
                </a:solidFill>
              </a:rPr>
              <a:t>새로 만들기</a:t>
            </a:r>
            <a:r>
              <a:rPr lang="en-US" altLang="ko-KR" sz="1100" dirty="0">
                <a:solidFill>
                  <a:prstClr val="black"/>
                </a:solidFill>
              </a:rPr>
              <a:t>&gt; </a:t>
            </a:r>
            <a:r>
              <a:rPr lang="ko-KR" altLang="en-US" sz="1100" dirty="0">
                <a:solidFill>
                  <a:prstClr val="black"/>
                </a:solidFill>
              </a:rPr>
              <a:t>화면을 접속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en-US" altLang="ko-KR" sz="1100" dirty="0">
                <a:solidFill>
                  <a:prstClr val="black"/>
                </a:solidFill>
              </a:rPr>
              <a:t>&lt;Azure Marketplace&gt;</a:t>
            </a:r>
            <a:r>
              <a:rPr lang="ko-KR" altLang="en-US" sz="1100" dirty="0">
                <a:solidFill>
                  <a:prstClr val="black"/>
                </a:solidFill>
              </a:rPr>
              <a:t>목록에서 </a:t>
            </a:r>
            <a:r>
              <a:rPr lang="en-US" altLang="ko-KR" sz="1100" dirty="0">
                <a:solidFill>
                  <a:prstClr val="black"/>
                </a:solidFill>
              </a:rPr>
              <a:t>&lt;AI+ </a:t>
            </a:r>
            <a:r>
              <a:rPr lang="ko-KR" altLang="en-US" sz="1100" dirty="0">
                <a:solidFill>
                  <a:prstClr val="black"/>
                </a:solidFill>
              </a:rPr>
              <a:t>기계 학습</a:t>
            </a:r>
            <a:r>
              <a:rPr lang="en-US" altLang="ko-KR" sz="1100" dirty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을 클릭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/>
            </a:pPr>
            <a:r>
              <a:rPr lang="ko-KR" altLang="en-US" sz="1100" dirty="0">
                <a:solidFill>
                  <a:prstClr val="black"/>
                </a:solidFill>
              </a:rPr>
              <a:t>추천 리스트에서 </a:t>
            </a: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>
                <a:solidFill>
                  <a:prstClr val="black"/>
                </a:solidFill>
              </a:rPr>
              <a:t>기계 학습</a:t>
            </a:r>
            <a:r>
              <a:rPr lang="en-US" altLang="ko-KR" sz="1100" dirty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을 선택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4" y="1659094"/>
            <a:ext cx="6853107" cy="398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Azure Machine Learning </a:t>
            </a:r>
            <a:r>
              <a:rPr lang="ko-KR" altLang="en-US" dirty="0"/>
              <a:t>추가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812435" y="5133744"/>
            <a:ext cx="2611400" cy="149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724369" y="502228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5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46012" y="1619248"/>
            <a:ext cx="23678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Azure Machine Learning </a:t>
            </a:r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추가</a:t>
            </a:r>
            <a:endParaRPr lang="en-US" altLang="ko-KR" sz="1200" b="1" dirty="0">
              <a:solidFill>
                <a:srgbClr val="173E70">
                  <a:lumMod val="60000"/>
                  <a:lumOff val="40000"/>
                </a:srgbClr>
              </a:solidFill>
            </a:endParaRPr>
          </a:p>
          <a:p>
            <a:pPr marL="228600" lvl="1" indent="-228600">
              <a:buFont typeface="+mj-lt"/>
              <a:buAutoNum type="arabicPeriod" startAt="4"/>
            </a:pPr>
            <a:r>
              <a:rPr lang="en-US" altLang="ko-KR" sz="1100" dirty="0">
                <a:solidFill>
                  <a:prstClr val="black"/>
                </a:solidFill>
              </a:rPr>
              <a:t>&lt;</a:t>
            </a:r>
            <a:r>
              <a:rPr lang="ko-KR" altLang="en-US" sz="1100" dirty="0">
                <a:solidFill>
                  <a:prstClr val="black"/>
                </a:solidFill>
              </a:rPr>
              <a:t>기계 학습</a:t>
            </a:r>
            <a:r>
              <a:rPr lang="en-US" altLang="ko-KR" sz="1100" dirty="0">
                <a:solidFill>
                  <a:prstClr val="black"/>
                </a:solidFill>
              </a:rPr>
              <a:t>&gt; </a:t>
            </a:r>
            <a:r>
              <a:rPr lang="ko-KR" altLang="en-US" sz="1100" dirty="0">
                <a:solidFill>
                  <a:prstClr val="black"/>
                </a:solidFill>
              </a:rPr>
              <a:t>화면에서 생성할 작업 영역 이름을 </a:t>
            </a: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en-US" altLang="ko-KR" sz="1100" dirty="0" err="1" smtClean="0">
                <a:solidFill>
                  <a:prstClr val="black"/>
                </a:solidFill>
              </a:rPr>
              <a:t>AIS_MachineLearning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  <a:r>
              <a:rPr lang="ko-KR" altLang="en-US" sz="1100" dirty="0">
                <a:solidFill>
                  <a:prstClr val="black"/>
                </a:solidFill>
              </a:rPr>
              <a:t>으로 입력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 startAt="4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 startAt="4"/>
            </a:pPr>
            <a:r>
              <a:rPr lang="ko-KR" altLang="en-US" sz="1100" dirty="0" smtClean="0">
                <a:solidFill>
                  <a:prstClr val="black"/>
                </a:solidFill>
              </a:rPr>
              <a:t>컨테이너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레지스트리에서</a:t>
            </a:r>
            <a:r>
              <a:rPr lang="ko-KR" altLang="en-US" sz="1100" dirty="0" smtClean="0">
                <a:solidFill>
                  <a:prstClr val="black"/>
                </a:solidFill>
              </a:rPr>
              <a:t> 기존 생성된 </a:t>
            </a:r>
            <a:r>
              <a:rPr lang="ko-KR" altLang="en-US" sz="1100" dirty="0" err="1" smtClean="0">
                <a:solidFill>
                  <a:prstClr val="black"/>
                </a:solidFill>
              </a:rPr>
              <a:t>레지스트리를</a:t>
            </a:r>
            <a:r>
              <a:rPr lang="ko-KR" altLang="en-US" sz="1100" dirty="0" smtClean="0">
                <a:solidFill>
                  <a:prstClr val="black"/>
                </a:solidFill>
              </a:rPr>
              <a:t> 선택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 startAt="4"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180000" lvl="1" indent="-180000">
              <a:buFont typeface="+mj-lt"/>
              <a:buAutoNum type="arabicPeriod" startAt="4"/>
            </a:pPr>
            <a:r>
              <a:rPr lang="ko-KR" altLang="en-US" sz="1100" dirty="0">
                <a:solidFill>
                  <a:prstClr val="black"/>
                </a:solidFill>
              </a:rPr>
              <a:t>모두 기본 정보를 입력 완료 후 </a:t>
            </a:r>
            <a:r>
              <a:rPr lang="en-US" altLang="ko-KR" sz="1100" dirty="0" smtClean="0">
                <a:solidFill>
                  <a:prstClr val="black"/>
                </a:solidFill>
              </a:rPr>
              <a:t>&lt;</a:t>
            </a:r>
            <a:r>
              <a:rPr lang="ko-KR" altLang="en-US" sz="1100" dirty="0" smtClean="0">
                <a:solidFill>
                  <a:prstClr val="black"/>
                </a:solidFill>
              </a:rPr>
              <a:t>검토 </a:t>
            </a:r>
            <a:r>
              <a:rPr lang="en-US" altLang="ko-KR" sz="1100" dirty="0">
                <a:solidFill>
                  <a:prstClr val="black"/>
                </a:solidFill>
              </a:rPr>
              <a:t>+ </a:t>
            </a:r>
            <a:r>
              <a:rPr lang="ko-KR" altLang="en-US" sz="1100" dirty="0">
                <a:solidFill>
                  <a:prstClr val="black"/>
                </a:solidFill>
              </a:rPr>
              <a:t>만들기</a:t>
            </a:r>
            <a:r>
              <a:rPr lang="en-US" altLang="ko-KR" sz="1100" dirty="0">
                <a:solidFill>
                  <a:prstClr val="black"/>
                </a:solidFill>
              </a:rPr>
              <a:t>&gt;</a:t>
            </a:r>
            <a:r>
              <a:rPr lang="ko-KR" altLang="en-US" sz="1100" dirty="0">
                <a:solidFill>
                  <a:prstClr val="black"/>
                </a:solidFill>
              </a:rPr>
              <a:t>버튼을 클릭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3" y="5399481"/>
            <a:ext cx="948635" cy="22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타원 28"/>
          <p:cNvSpPr/>
          <p:nvPr/>
        </p:nvSpPr>
        <p:spPr>
          <a:xfrm>
            <a:off x="404813" y="530150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6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12435" y="3793871"/>
            <a:ext cx="2611400" cy="149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724369" y="3682412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prstClr val="whit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99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6021" y="1661585"/>
            <a:ext cx="6120000" cy="298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875" y="2857142"/>
            <a:ext cx="6120000" cy="29848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ko-KR" altLang="en-US" dirty="0"/>
              <a:t>리소스</a:t>
            </a:r>
            <a:r>
              <a:rPr lang="en-US" altLang="ko-KR" dirty="0"/>
              <a:t> </a:t>
            </a:r>
            <a:r>
              <a:rPr lang="ko-KR" altLang="en-US" dirty="0"/>
              <a:t>그룹 </a:t>
            </a:r>
            <a:r>
              <a:rPr lang="ko-KR" altLang="en-US" dirty="0" err="1"/>
              <a:t>재접속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3906" y="1616062"/>
            <a:ext cx="229125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리소스 그룹 </a:t>
            </a:r>
            <a:r>
              <a:rPr lang="ko-KR" alt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재접속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100" dirty="0"/>
              <a:t>&lt;</a:t>
            </a:r>
            <a:r>
              <a:rPr lang="ko-KR" altLang="en-US" sz="1100" dirty="0"/>
              <a:t>리소스 그룹</a:t>
            </a:r>
            <a:r>
              <a:rPr lang="en-US" altLang="ko-KR" sz="1100" dirty="0"/>
              <a:t>&gt;</a:t>
            </a:r>
            <a:r>
              <a:rPr lang="ko-KR" altLang="en-US" sz="1100" dirty="0"/>
              <a:t> 클릭</a:t>
            </a:r>
            <a:endParaRPr lang="en-US" altLang="ko-KR" sz="1100" dirty="0"/>
          </a:p>
          <a:p>
            <a:pPr marL="423450" lvl="1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리소스 그룹 목록 확인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AIS_ML </a:t>
            </a:r>
            <a:r>
              <a:rPr lang="ko-KR" altLang="en-US" sz="1100" dirty="0"/>
              <a:t>선택</a:t>
            </a:r>
            <a:endParaRPr lang="en-US" altLang="ko-KR" sz="1100" dirty="0"/>
          </a:p>
          <a:p>
            <a:pPr marL="480600" lvl="1" indent="-2286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en-US" altLang="ko-KR" sz="1100" dirty="0" smtClean="0"/>
              <a:t>AIS_ML </a:t>
            </a:r>
            <a:r>
              <a:rPr lang="ko-KR" altLang="en-US" sz="1100" dirty="0"/>
              <a:t>목록 확인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추가된 </a:t>
            </a:r>
            <a:r>
              <a:rPr lang="en-US" altLang="ko-KR" sz="1100" dirty="0" err="1" smtClean="0"/>
              <a:t>AIS_MachineLearning</a:t>
            </a:r>
            <a:r>
              <a:rPr lang="en-US" altLang="ko-KR" sz="1100" dirty="0" smtClean="0"/>
              <a:t> </a:t>
            </a:r>
            <a:r>
              <a:rPr lang="ko-KR" altLang="en-US" sz="1100" dirty="0"/>
              <a:t>선택</a:t>
            </a:r>
            <a:endParaRPr lang="en-US" altLang="ko-KR" sz="1100" dirty="0"/>
          </a:p>
          <a:p>
            <a:pPr indent="-205200"/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069229" y="1957083"/>
            <a:ext cx="351848" cy="358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68140" y="3727976"/>
            <a:ext cx="730950" cy="114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99846" y="4258504"/>
            <a:ext cx="730950" cy="114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20444" y="185499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899090" y="365668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30796" y="416537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5" y="1854998"/>
            <a:ext cx="1009650" cy="904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11000" sy="11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415" y="5827235"/>
            <a:ext cx="665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리소스 그룹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AIS_ML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AIS_MachineLearning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91" y="4451466"/>
            <a:ext cx="2282041" cy="4149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6000" sy="106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14" y="3897516"/>
            <a:ext cx="950822" cy="3052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11000" sy="111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6" y="1660064"/>
            <a:ext cx="2642989" cy="9681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6916" y="2855979"/>
            <a:ext cx="6120000" cy="298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19</a:t>
            </a:fld>
            <a:endParaRPr lang="en-US" altLang="ko-KR" dirty="0"/>
          </a:p>
        </p:txBody>
      </p:sp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08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Azure ML Studio </a:t>
            </a:r>
            <a:r>
              <a:rPr lang="ko-KR" altLang="en-US" dirty="0"/>
              <a:t>접속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1225" y="1623327"/>
            <a:ext cx="229393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AIS-</a:t>
            </a:r>
            <a:r>
              <a:rPr lang="en-US" altLang="ko-KR" sz="12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MachineLearning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 smtClean="0"/>
              <a:t>&lt;Studio </a:t>
            </a:r>
            <a:r>
              <a:rPr lang="ko-KR" altLang="en-US" sz="1100" dirty="0" smtClean="0"/>
              <a:t>시작하기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클릭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Azure Machine Learning Studio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화면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1100" dirty="0"/>
              <a:t>자동화된 </a:t>
            </a:r>
            <a:r>
              <a:rPr lang="en-US" altLang="ko-KR" sz="1100" dirty="0"/>
              <a:t>ML (Automated ML) </a:t>
            </a:r>
            <a:r>
              <a:rPr lang="ko-KR" altLang="en-US" sz="1100" dirty="0"/>
              <a:t>선택</a:t>
            </a:r>
            <a:endParaRPr lang="en-US" altLang="ko-KR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1351235" y="2373671"/>
            <a:ext cx="996975" cy="210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8681" y="3465983"/>
            <a:ext cx="490947" cy="12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257190" y="227099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33095" y="343698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2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" y="0"/>
            <a:ext cx="9904614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821F93-175C-46C8-8AE1-C382D472D201}"/>
              </a:ext>
            </a:extLst>
          </p:cNvPr>
          <p:cNvSpPr txBox="1"/>
          <p:nvPr/>
        </p:nvSpPr>
        <p:spPr>
          <a:xfrm>
            <a:off x="576316" y="3890189"/>
            <a:ext cx="571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Azure </a:t>
            </a:r>
            <a:r>
              <a:rPr lang="en-US" altLang="ko-KR" sz="3600" dirty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Machine </a:t>
            </a:r>
            <a:r>
              <a:rPr lang="en-US" altLang="ko-KR" sz="3600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에스코어 드림 4 Regular" pitchFamily="34" charset="-127"/>
                <a:ea typeface="에스코어 드림 4 Regular" pitchFamily="34" charset="-127"/>
              </a:rPr>
              <a:t>Learning</a:t>
            </a:r>
            <a:endParaRPr lang="en-US" altLang="ko-KR" sz="2000" dirty="0">
              <a:gradFill>
                <a:gsLst>
                  <a:gs pos="48333">
                    <a:schemeClr val="bg1"/>
                  </a:gs>
                  <a:gs pos="62917">
                    <a:schemeClr val="bg1"/>
                  </a:gs>
                </a:gsLst>
                <a:lin ang="5400000" scaled="0"/>
              </a:gradFill>
              <a:latin typeface="에스코어 드림 4 Regular" pitchFamily="34" charset="-127"/>
              <a:ea typeface="에스코어 드림 4 Regula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92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7" y="1656483"/>
            <a:ext cx="6860648" cy="33535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09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Automated ML </a:t>
            </a:r>
            <a:r>
              <a:rPr lang="ko-KR" altLang="en-US" dirty="0"/>
              <a:t>접속</a:t>
            </a:r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2350" y="1619248"/>
            <a:ext cx="22928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Automated ML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접속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100" dirty="0"/>
              <a:t>Automated ML </a:t>
            </a:r>
            <a:r>
              <a:rPr lang="ko-KR" altLang="en-US" sz="1100" dirty="0"/>
              <a:t>새로 만들기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수행했던 실험 확인할 수 있음</a:t>
            </a:r>
            <a:endParaRPr lang="en-US" altLang="ko-KR" sz="1100" dirty="0"/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pPr marL="228600" indent="-228600">
              <a:buAutoNum type="arabicPeriod"/>
            </a:pPr>
            <a:r>
              <a:rPr lang="ko-KR" altLang="en-US" sz="1100" dirty="0"/>
              <a:t>설명서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n-US" altLang="ko-KR" sz="1100" dirty="0"/>
              <a:t>Automated ML</a:t>
            </a:r>
            <a:r>
              <a:rPr lang="ko-KR" altLang="en-US" sz="1100" dirty="0"/>
              <a:t>관련 </a:t>
            </a:r>
            <a:r>
              <a:rPr lang="ko-KR" altLang="en-US" sz="1100" dirty="0" err="1"/>
              <a:t>컨셉</a:t>
            </a:r>
            <a:r>
              <a:rPr lang="en-US" altLang="ko-KR" sz="1100" dirty="0"/>
              <a:t> </a:t>
            </a:r>
            <a:r>
              <a:rPr lang="ko-KR" altLang="en-US" sz="1100" dirty="0"/>
              <a:t>이해</a:t>
            </a:r>
            <a:r>
              <a:rPr lang="en-US" altLang="ko-KR" sz="1100" dirty="0"/>
              <a:t>, </a:t>
            </a:r>
            <a:r>
              <a:rPr lang="ko-KR" altLang="en-US" sz="1100" dirty="0"/>
              <a:t>자습서</a:t>
            </a:r>
            <a:r>
              <a:rPr lang="en-US" altLang="ko-KR" sz="1100" dirty="0"/>
              <a:t>,</a:t>
            </a:r>
            <a:r>
              <a:rPr lang="ko-KR" altLang="en-US" sz="1100" dirty="0" err="1"/>
              <a:t>블로그</a:t>
            </a:r>
            <a:r>
              <a:rPr lang="ko-KR" altLang="en-US" sz="1100" dirty="0"/>
              <a:t> 등을 확인 할 수 있음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74981" y="2250932"/>
            <a:ext cx="649851" cy="160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20799" y="2653581"/>
            <a:ext cx="4413440" cy="599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731354" y="215944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39860" y="2560447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20799" y="3407461"/>
            <a:ext cx="4413440" cy="946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539859" y="3314327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2139359"/>
            <a:ext cx="1996980" cy="3496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7" y="4638120"/>
            <a:ext cx="6364328" cy="1288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6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3" y="1661583"/>
            <a:ext cx="6849525" cy="33285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세트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5538" y="1619248"/>
            <a:ext cx="2299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세트 만들기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/>
              <a:t>로컬 파일</a:t>
            </a:r>
            <a:endParaRPr lang="en-US" altLang="ko-KR" sz="1100" dirty="0"/>
          </a:p>
          <a:p>
            <a:r>
              <a:rPr lang="en-US" altLang="ko-KR" sz="1100" dirty="0"/>
              <a:t>    - </a:t>
            </a:r>
            <a:r>
              <a:rPr lang="ko-KR" altLang="en-US" sz="1100" dirty="0"/>
              <a:t>로컬환경에서 데이터 선택</a:t>
            </a:r>
            <a:endParaRPr lang="en-US" altLang="ko-KR" sz="1100" dirty="0"/>
          </a:p>
          <a:p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저장소</a:t>
            </a:r>
            <a:endParaRPr lang="en-US" altLang="ko-KR" sz="1100" dirty="0"/>
          </a:p>
          <a:p>
            <a:r>
              <a:rPr lang="en-US" altLang="ko-KR" sz="1100" dirty="0"/>
              <a:t>    - </a:t>
            </a:r>
            <a:r>
              <a:rPr lang="ko-KR" altLang="en-US" sz="1100" dirty="0"/>
              <a:t>기존 구축된 저장소 활용</a:t>
            </a:r>
            <a:endParaRPr lang="en-US" altLang="ko-KR" sz="1100" dirty="0"/>
          </a:p>
          <a:p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/>
              <a:t>웹 파일</a:t>
            </a:r>
            <a:endParaRPr lang="en-US" altLang="ko-KR" sz="1100" dirty="0"/>
          </a:p>
          <a:p>
            <a:r>
              <a:rPr lang="en-US" altLang="ko-KR" sz="1100" dirty="0"/>
              <a:t>    - Directory URL </a:t>
            </a:r>
            <a:r>
              <a:rPr lang="ko-KR" altLang="en-US" sz="1100" dirty="0"/>
              <a:t>연결</a:t>
            </a:r>
            <a:endParaRPr lang="en-US" altLang="ko-KR" sz="1100" dirty="0"/>
          </a:p>
          <a:p>
            <a:r>
              <a:rPr lang="en-US" altLang="ko-KR" sz="1100" dirty="0"/>
              <a:t>    - </a:t>
            </a:r>
            <a:r>
              <a:rPr lang="ko-KR" altLang="en-US" sz="1100" dirty="0"/>
              <a:t>온라인 데이터를 가져오기</a:t>
            </a:r>
            <a:endParaRPr lang="en-US" altLang="ko-KR" sz="1100" dirty="0"/>
          </a:p>
          <a:p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열</a:t>
            </a:r>
            <a:r>
              <a:rPr lang="ko-KR" altLang="en-US" sz="1100" dirty="0"/>
              <a:t>린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데이터 세트</a:t>
            </a:r>
            <a:endParaRPr lang="en-US" altLang="ko-KR" sz="1100" dirty="0"/>
          </a:p>
          <a:p>
            <a:r>
              <a:rPr lang="en-US" altLang="ko-KR" sz="1100" dirty="0"/>
              <a:t>    - </a:t>
            </a:r>
            <a:r>
              <a:rPr lang="ko-KR" altLang="en-US" sz="1100" dirty="0"/>
              <a:t>무료 제공 데이터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304334" y="2264329"/>
            <a:ext cx="682999" cy="733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3"/>
          <p:cNvSpPr txBox="1">
            <a:spLocks/>
          </p:cNvSpPr>
          <p:nvPr/>
        </p:nvSpPr>
        <p:spPr>
          <a:xfrm>
            <a:off x="2847834" y="6453336"/>
            <a:ext cx="1731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ko-KR" altLang="en-US" sz="900" b="0" kern="1200" smtClean="0">
                <a:solidFill>
                  <a:schemeClr val="bg1">
                    <a:lumMod val="65000"/>
                  </a:schemeClr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8953"/>
            <a:fld id="{F83005E4-C3F3-420A-8F83-CC0B60522D03}" type="slidenum">
              <a:rPr lang="en-US" altLang="ko-KR" smtClean="0"/>
              <a:pPr defTabSz="918953"/>
              <a:t>21</a:t>
            </a:fld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49" y="3223685"/>
            <a:ext cx="1414437" cy="1485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216226" y="3559729"/>
            <a:ext cx="1410040" cy="292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62350" y="4030980"/>
            <a:ext cx="228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FF0000"/>
                </a:solidFill>
              </a:rPr>
              <a:t>이번 실습에 </a:t>
            </a:r>
            <a:r>
              <a:rPr lang="ko-KR" altLang="en-US" sz="1200" dirty="0" smtClean="0">
                <a:solidFill>
                  <a:srgbClr val="FF0000"/>
                </a:solidFill>
              </a:rPr>
              <a:t>로컬 파일에서 </a:t>
            </a:r>
            <a:r>
              <a:rPr lang="ko-KR" altLang="en-US" sz="1200" dirty="0">
                <a:solidFill>
                  <a:srgbClr val="FF0000"/>
                </a:solidFill>
              </a:rPr>
              <a:t>데이터 불러오기</a:t>
            </a:r>
          </a:p>
        </p:txBody>
      </p:sp>
    </p:spTree>
    <p:extLst>
      <p:ext uri="{BB962C8B-B14F-4D97-AF65-F5344CB8AC3E}">
        <p14:creationId xmlns:p14="http://schemas.microsoft.com/office/powerpoint/2010/main" val="10116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3" y="1661583"/>
            <a:ext cx="6131312" cy="29954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저장소 및 파일 선택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5538" y="1619248"/>
            <a:ext cx="22996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200" b="1" dirty="0">
                <a:solidFill>
                  <a:srgbClr val="173E70">
                    <a:lumMod val="60000"/>
                    <a:lumOff val="40000"/>
                  </a:srgbClr>
                </a:solidFill>
              </a:rPr>
              <a:t>데이터 </a:t>
            </a:r>
            <a:r>
              <a:rPr lang="ko-KR" altLang="en-US" sz="1200" b="1" dirty="0" smtClean="0">
                <a:solidFill>
                  <a:srgbClr val="173E70">
                    <a:lumMod val="60000"/>
                    <a:lumOff val="40000"/>
                  </a:srgbClr>
                </a:solidFill>
              </a:rPr>
              <a:t>저장소 및 파일 선택</a:t>
            </a:r>
            <a:endParaRPr lang="ko-KR" altLang="en-US" sz="1200" b="1" dirty="0">
              <a:solidFill>
                <a:srgbClr val="173E70">
                  <a:lumMod val="60000"/>
                  <a:lumOff val="40000"/>
                </a:srgbClr>
              </a:solidFill>
            </a:endParaRPr>
          </a:p>
          <a:p>
            <a:pPr marL="228600" lvl="0" indent="-228600">
              <a:buFontTx/>
              <a:buAutoNum type="arabicPeriod"/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데이터 기본 정보 작성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360000" lvl="1" indent="-10800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데이터 세트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이름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468000" lvl="2" indent="-108000">
              <a:buFont typeface="Wingdings" panose="05000000000000000000" pitchFamily="2" charset="2"/>
              <a:buChar char="Ø"/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ais_fraud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데이터 </a:t>
            </a:r>
            <a:r>
              <a:rPr lang="ko-KR" altLang="en-US" sz="1100" dirty="0" smtClean="0">
                <a:solidFill>
                  <a:prstClr val="black"/>
                </a:solidFill>
              </a:rPr>
              <a:t>형식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468000" lvl="2" indent="-108000">
              <a:buFont typeface="Wingdings" panose="05000000000000000000" pitchFamily="2" charset="2"/>
              <a:buChar char="Ø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표</a:t>
            </a:r>
            <a:r>
              <a:rPr lang="en-US" altLang="ko-KR" sz="1100" dirty="0" smtClean="0">
                <a:solidFill>
                  <a:srgbClr val="FF0000"/>
                </a:solidFill>
              </a:rPr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형식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Arial" panose="020B0604020202020204" pitchFamily="34" charset="0"/>
              <a:buChar char="•"/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데이터 </a:t>
            </a:r>
            <a:r>
              <a:rPr lang="ko-KR" altLang="en-US" sz="1100" dirty="0" smtClean="0">
                <a:solidFill>
                  <a:prstClr val="black"/>
                </a:solidFill>
              </a:rPr>
              <a:t>설명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360000" lvl="1" indent="-108000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solidFill>
                <a:prstClr val="black"/>
              </a:solidFill>
            </a:endParaRPr>
          </a:p>
          <a:p>
            <a:pPr marL="23400" indent="-228600">
              <a:buFont typeface="+mj-lt"/>
              <a:buAutoNum type="arabicPeriod"/>
              <a:defRPr/>
            </a:pPr>
            <a:r>
              <a:rPr lang="ko-KR" altLang="en-US" sz="1100" dirty="0" smtClean="0">
                <a:solidFill>
                  <a:prstClr val="black"/>
                </a:solidFill>
              </a:rPr>
              <a:t>데이터 저장소 선택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marL="480600" lvl="1" indent="-228600">
              <a:buFont typeface="Arial" panose="020B0604020202020204" pitchFamily="34" charset="0"/>
              <a:buChar char="•"/>
              <a:defRPr/>
            </a:pPr>
            <a:r>
              <a:rPr lang="ko-KR" altLang="en-US" sz="1100" dirty="0" smtClean="0">
                <a:solidFill>
                  <a:srgbClr val="FF0000"/>
                </a:solidFill>
              </a:rPr>
              <a:t>현재 선택된 데이터 저장소 </a:t>
            </a:r>
            <a:r>
              <a:rPr lang="en-US" altLang="ko-KR" sz="1100" dirty="0" smtClean="0">
                <a:solidFill>
                  <a:srgbClr val="FF0000"/>
                </a:solidFill>
              </a:rPr>
              <a:t>(</a:t>
            </a:r>
            <a:r>
              <a:rPr lang="ko-KR" altLang="en-US" sz="1100" dirty="0" smtClean="0">
                <a:solidFill>
                  <a:srgbClr val="FF0000"/>
                </a:solidFill>
              </a:rPr>
              <a:t>기본값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marL="480600" lvl="1" indent="-228600">
              <a:buFont typeface="Arial" panose="020B0604020202020204" pitchFamily="34" charset="0"/>
              <a:buChar char="•"/>
              <a:defRPr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3400" indent="-228600">
              <a:buFont typeface="+mj-lt"/>
              <a:buAutoNum type="arabicPeriod"/>
              <a:defRPr/>
            </a:pPr>
            <a:r>
              <a:rPr lang="ko-KR" altLang="en-US" sz="1100" dirty="0" smtClean="0"/>
              <a:t>데이터 세트 파일 선택</a:t>
            </a:r>
            <a:endParaRPr lang="en-US" altLang="ko-KR" sz="1100" dirty="0" smtClean="0"/>
          </a:p>
          <a:p>
            <a:pPr marL="480600" lvl="1" indent="-228600">
              <a:buFont typeface="Arial" panose="020B0604020202020204" pitchFamily="34" charset="0"/>
              <a:buChar char="•"/>
              <a:defRPr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찾아보기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버튼을 클릭하여 </a:t>
            </a:r>
            <a:r>
              <a:rPr lang="en-US" altLang="ko-KR" sz="1100" dirty="0" smtClean="0"/>
              <a:t>“</a:t>
            </a:r>
            <a:r>
              <a:rPr lang="en-US" altLang="ko-KR" sz="1100" dirty="0" smtClean="0">
                <a:solidFill>
                  <a:srgbClr val="FF0000"/>
                </a:solidFill>
              </a:rPr>
              <a:t>Fraud.csv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파일을 불러오</a:t>
            </a:r>
            <a:r>
              <a:rPr lang="ko-KR" altLang="en-US" sz="1100" dirty="0"/>
              <a:t>기</a:t>
            </a:r>
            <a:endParaRPr lang="en-US" altLang="ko-KR" sz="1100" dirty="0"/>
          </a:p>
        </p:txBody>
      </p:sp>
      <p:sp>
        <p:nvSpPr>
          <p:cNvPr id="10" name="직사각형 9"/>
          <p:cNvSpPr/>
          <p:nvPr/>
        </p:nvSpPr>
        <p:spPr>
          <a:xfrm>
            <a:off x="2869895" y="2191068"/>
            <a:ext cx="1051146" cy="14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51" y="2061004"/>
            <a:ext cx="2899363" cy="540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14" y="2849564"/>
            <a:ext cx="5320691" cy="32004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159454" y="3318087"/>
            <a:ext cx="1961185" cy="14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44547" y="4019127"/>
            <a:ext cx="395163" cy="140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45639" y="206631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20959" y="320203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02358" y="390307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198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39" y="1661583"/>
            <a:ext cx="6852253" cy="3326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세트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0868" y="1619248"/>
            <a:ext cx="2294295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세트 설정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/>
              <a:t>파일 형식 선택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구분 기호로 분리됨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/>
              <a:t>구분 기호 선택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쉼표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err="1"/>
              <a:t>인코딩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ISO-8859-1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열 머리글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모든 파일의 머리글이 동일함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행 건너뛰기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없음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err="1"/>
              <a:t>미리보기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맞게 들어오는지 확인</a:t>
            </a:r>
            <a:endParaRPr lang="en-US" altLang="ko-KR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088651" y="2139277"/>
            <a:ext cx="2073900" cy="1212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23</a:t>
            </a:fld>
            <a:endParaRPr lang="en-US" altLang="ko-K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25" y="3549101"/>
            <a:ext cx="4561493" cy="27248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0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62722"/>
            <a:ext cx="6868769" cy="33378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스키마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8872" y="1625110"/>
            <a:ext cx="22862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스키마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/>
              <a:t>각 열의 데이터 유형을 확인 및 변경</a:t>
            </a:r>
            <a:endParaRPr lang="en-US" altLang="ko-KR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/>
              <a:t>분석에 필요 없는 데이터가 있으면 제외할 수 있음</a:t>
            </a:r>
            <a:endParaRPr lang="en-US" altLang="ko-KR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유형은 사용자 지정 없이 자동으로 인식하고 설정됨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3141133" y="2291890"/>
            <a:ext cx="3793067" cy="741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24</a:t>
            </a:fld>
            <a:endParaRPr lang="en-US" altLang="ko-KR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83" y="3585597"/>
            <a:ext cx="6504700" cy="11547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2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세부 정보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8872" y="1625110"/>
            <a:ext cx="228629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세부 정보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/>
              <a:t>생성된 데이터 세트 정보 확인 후 </a:t>
            </a:r>
            <a:r>
              <a:rPr lang="en-US" altLang="ko-KR" sz="1100" dirty="0"/>
              <a:t>&lt;</a:t>
            </a:r>
            <a:r>
              <a:rPr lang="ko-KR" altLang="en-US" sz="1100" dirty="0"/>
              <a:t>만들기</a:t>
            </a:r>
            <a:r>
              <a:rPr lang="en-US" altLang="ko-KR" sz="1100" dirty="0"/>
              <a:t>&gt; </a:t>
            </a:r>
            <a:r>
              <a:rPr lang="ko-KR" altLang="en-US" sz="1100" dirty="0"/>
              <a:t>버튼을 클릭하여 데이터 세트를 생성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25</a:t>
            </a:fld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58978"/>
            <a:ext cx="6862762" cy="4253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59863"/>
            <a:ext cx="6854620" cy="33310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정보 및 통계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8872" y="1625110"/>
            <a:ext cx="22862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세트 정보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ko-KR" altLang="en-US" sz="1100" dirty="0"/>
              <a:t>생성된 데이터 세트 클릭</a:t>
            </a:r>
            <a:endParaRPr lang="en-US" altLang="ko-KR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2319603" y="2785042"/>
            <a:ext cx="4607670" cy="171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02" y="3700993"/>
            <a:ext cx="1591997" cy="553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21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78" y="1660896"/>
            <a:ext cx="6094000" cy="3631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90" y="2853018"/>
            <a:ext cx="5778669" cy="345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정보 및 통계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1226" y="1625110"/>
            <a:ext cx="22939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세트 정보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/>
              <a:t>데이터 미리 보기 확인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사용할 데이터 정보 확인</a:t>
            </a:r>
            <a:endParaRPr lang="en-US" altLang="ko-KR" sz="1100" dirty="0"/>
          </a:p>
          <a:p>
            <a:pPr marL="423450" lvl="1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데이터 통계 확인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세트관련 통계 확인 가능 </a:t>
            </a:r>
            <a:endParaRPr lang="en-US" altLang="ko-KR" sz="1100" dirty="0"/>
          </a:p>
        </p:txBody>
      </p:sp>
      <p:sp>
        <p:nvSpPr>
          <p:cNvPr id="12" name="직사각형 11"/>
          <p:cNvSpPr/>
          <p:nvPr/>
        </p:nvSpPr>
        <p:spPr>
          <a:xfrm>
            <a:off x="2039486" y="3079750"/>
            <a:ext cx="408483" cy="187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359831" y="296280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27</a:t>
            </a:fld>
            <a:endParaRPr lang="en-US" altLang="ko-KR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60" y="1807667"/>
            <a:ext cx="1114425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15" y="2969227"/>
            <a:ext cx="822676" cy="307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4472" y="1923966"/>
            <a:ext cx="488607" cy="171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97167" y="181190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8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7" y="1660675"/>
            <a:ext cx="6857591" cy="3344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세트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46013" y="1619248"/>
            <a:ext cx="24620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세트 선택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목록에서 생성된 데이터 세트를 선택</a:t>
            </a:r>
            <a:endParaRPr lang="en-US" altLang="ko-KR" sz="1100" dirty="0"/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28</a:t>
            </a:fld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2319603" y="2780810"/>
            <a:ext cx="4607670" cy="171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602" y="3700993"/>
            <a:ext cx="1591997" cy="553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1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45" y="1658635"/>
            <a:ext cx="6868769" cy="33378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2762" y="1625110"/>
            <a:ext cx="2292402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구성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/>
              <a:t>새로 만들기를 클릭하여 실험 </a:t>
            </a:r>
            <a:r>
              <a:rPr lang="ko-KR" altLang="en-US" sz="1100" dirty="0"/>
              <a:t>이름 입력</a:t>
            </a: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fraudtest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252000" lvl="1"/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데이터 분석 대상 선택</a:t>
            </a:r>
            <a:endParaRPr lang="en-US" altLang="ko-KR" sz="1100" dirty="0"/>
          </a:p>
          <a:p>
            <a:pPr marL="423450" lvl="1" indent="-171450">
              <a:buFont typeface="Wingdings" panose="05000000000000000000" pitchFamily="2" charset="2"/>
              <a:buChar char="Ø"/>
            </a:pP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label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학습 컴퓨팅 생성 및 선택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분석 과제에 따라 적합한 학습 컴퓨팅 선택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새 컴퓨팅 만들기</a:t>
            </a:r>
            <a:r>
              <a:rPr lang="en-US" altLang="ko-KR" sz="1100" dirty="0">
                <a:solidFill>
                  <a:prstClr val="black"/>
                </a:solidFill>
              </a:rPr>
              <a:t>” </a:t>
            </a:r>
            <a:r>
              <a:rPr lang="ko-KR" altLang="en-US" sz="1100" dirty="0">
                <a:solidFill>
                  <a:prstClr val="black"/>
                </a:solidFill>
              </a:rPr>
              <a:t>클릭하여 새 학습 컴퓨팅을 생성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29</a:t>
            </a:fld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2291423" y="2507014"/>
            <a:ext cx="2044358" cy="1259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47" y="1956990"/>
            <a:ext cx="2324745" cy="24361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66696" y="4097819"/>
            <a:ext cx="960625" cy="215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</a:t>
            </a:fld>
            <a:endParaRPr lang="en-US" altLang="ko-KR" dirty="0"/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5320DD57-DF11-4EFD-B471-799208949D23}"/>
              </a:ext>
            </a:extLst>
          </p:cNvPr>
          <p:cNvSpPr txBox="1">
            <a:spLocks/>
          </p:cNvSpPr>
          <p:nvPr/>
        </p:nvSpPr>
        <p:spPr>
          <a:xfrm>
            <a:off x="654209" y="4689882"/>
            <a:ext cx="213808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Automated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Machine Learning UI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="" xmlns:a16="http://schemas.microsoft.com/office/drawing/2014/main" id="{B220FFE1-8770-45D9-A7B8-D5B01D26E9B0}"/>
              </a:ext>
            </a:extLst>
          </p:cNvPr>
          <p:cNvSpPr txBox="1">
            <a:spLocks/>
          </p:cNvSpPr>
          <p:nvPr/>
        </p:nvSpPr>
        <p:spPr>
          <a:xfrm>
            <a:off x="3577994" y="4689882"/>
            <a:ext cx="2549208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Azure Machine Learning D</a:t>
            </a:r>
            <a:r>
              <a:rPr lang="en-US" sz="1600" dirty="0" smtClean="0">
                <a:solidFill>
                  <a:schemeClr val="tx1"/>
                </a:solidFill>
              </a:rPr>
              <a:t>esigner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="" xmlns:a16="http://schemas.microsoft.com/office/drawing/2014/main" id="{FA6E2A8F-8022-485D-A201-3F3FE26CA8A2}"/>
              </a:ext>
            </a:extLst>
          </p:cNvPr>
          <p:cNvSpPr txBox="1">
            <a:spLocks/>
          </p:cNvSpPr>
          <p:nvPr/>
        </p:nvSpPr>
        <p:spPr>
          <a:xfrm>
            <a:off x="7197091" y="4689882"/>
            <a:ext cx="177051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00" b="1" i="0" u="none" strike="noStrike" kern="1200" cap="none" spc="0" normalizeH="0" baseline="0" dirty="0" smtClean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Segoe UI Semilight" charset="0"/>
                <a:cs typeface="Segoe UI Semibold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Machine Learning Notebooks</a:t>
            </a:r>
          </a:p>
        </p:txBody>
      </p:sp>
      <p:sp>
        <p:nvSpPr>
          <p:cNvPr id="9" name="Title 2">
            <a:extLst>
              <a:ext uri="{FF2B5EF4-FFF2-40B4-BE49-F238E27FC236}">
                <a16:creationId xmlns="" xmlns:a16="http://schemas.microsoft.com/office/drawing/2014/main" id="{53903AE2-23A4-4562-89AF-C76BDE7399EE}"/>
              </a:ext>
            </a:extLst>
          </p:cNvPr>
          <p:cNvSpPr txBox="1">
            <a:spLocks/>
          </p:cNvSpPr>
          <p:nvPr/>
        </p:nvSpPr>
        <p:spPr>
          <a:xfrm>
            <a:off x="398462" y="1656084"/>
            <a:ext cx="9158539" cy="333666"/>
          </a:xfrm>
          <a:prstGeom prst="rect">
            <a:avLst/>
          </a:prstGeom>
        </p:spPr>
        <p:txBody>
          <a:bodyPr/>
          <a:lstStyle>
            <a:lvl1pPr algn="ctr" defTabSz="91428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dirty="0" smtClean="0">
                <a:solidFill>
                  <a:schemeClr val="tx2"/>
                </a:solidFill>
              </a:rPr>
              <a:t>Machine Learning for all skills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" name="Picture 10" descr="Azure Machine Learning designer screenshot&#10;">
            <a:extLst>
              <a:ext uri="{FF2B5EF4-FFF2-40B4-BE49-F238E27FC236}">
                <a16:creationId xmlns="" xmlns:a16="http://schemas.microsoft.com/office/drawing/2014/main" id="{53C6201E-F556-4D26-87C7-42174B0F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6"/>
          <a:stretch/>
        </p:blipFill>
        <p:spPr>
          <a:xfrm>
            <a:off x="3353730" y="2159898"/>
            <a:ext cx="2997736" cy="215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3" descr="Machine Learning Notebooks screenshot&#10;">
            <a:extLst>
              <a:ext uri="{FF2B5EF4-FFF2-40B4-BE49-F238E27FC236}">
                <a16:creationId xmlns="" xmlns:a16="http://schemas.microsoft.com/office/drawing/2014/main" id="{83843E12-A4E0-466D-87DC-BB2E146C4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65" y="2159898"/>
            <a:ext cx="2894964" cy="215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7" descr="Automated Machine Learning UI &#10;">
            <a:extLst>
              <a:ext uri="{FF2B5EF4-FFF2-40B4-BE49-F238E27FC236}">
                <a16:creationId xmlns="" xmlns:a16="http://schemas.microsoft.com/office/drawing/2014/main" id="{D168793F-9DE8-41B2-8528-6A2274D6B5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172" y="2159898"/>
            <a:ext cx="2694161" cy="2151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35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19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새 컴퓨팅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2762" y="1619544"/>
            <a:ext cx="229240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가상 머신 선택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smtClean="0"/>
              <a:t>위치</a:t>
            </a: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ko-KR" altLang="en-US" sz="1100" dirty="0"/>
              <a:t>한국중부 </a:t>
            </a:r>
            <a:r>
              <a:rPr lang="en-US" altLang="ko-KR" sz="1100" dirty="0" err="1">
                <a:solidFill>
                  <a:srgbClr val="FF0000"/>
                </a:solidFill>
              </a:rPr>
              <a:t>koreacentral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smtClean="0"/>
              <a:t>가상 머신 우선 순위</a:t>
            </a:r>
            <a:endParaRPr lang="en-US" altLang="ko-KR" sz="1100" dirty="0" smtClean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ko-KR" altLang="en-US" sz="1100" dirty="0" smtClean="0"/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전용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marL="23400" indent="-228600">
              <a:buFont typeface="+mj-lt"/>
              <a:buAutoNum type="arabicPeriod"/>
            </a:pPr>
            <a:endParaRPr lang="en-US" altLang="ko-KR" sz="1100" dirty="0" smtClean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smtClean="0"/>
              <a:t>가상 </a:t>
            </a:r>
            <a:r>
              <a:rPr lang="ko-KR" altLang="en-US" sz="1100" dirty="0"/>
              <a:t>머신 </a:t>
            </a:r>
            <a:r>
              <a:rPr lang="ko-KR" altLang="en-US" sz="1100" dirty="0" smtClean="0"/>
              <a:t>유형 </a:t>
            </a: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CPU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smtClean="0"/>
              <a:t>가상 머신 크기</a:t>
            </a: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ko-KR" altLang="en-US" sz="1100" dirty="0" smtClean="0"/>
              <a:t> </a:t>
            </a:r>
            <a:r>
              <a:rPr lang="ko-KR" altLang="en-US" sz="1100" dirty="0" smtClean="0">
                <a:solidFill>
                  <a:srgbClr val="FF0000"/>
                </a:solidFill>
              </a:rPr>
              <a:t>권장 옵션에서 선택</a:t>
            </a:r>
            <a:r>
              <a:rPr lang="en-US" altLang="ko-KR" sz="1100" dirty="0" smtClean="0">
                <a:solidFill>
                  <a:srgbClr val="FF0000"/>
                </a:solidFill>
              </a:rPr>
              <a:t> (</a:t>
            </a:r>
            <a:r>
              <a:rPr lang="ko-KR" altLang="en-US" sz="1100" dirty="0" smtClean="0">
                <a:solidFill>
                  <a:srgbClr val="FF0000"/>
                </a:solidFill>
              </a:rPr>
              <a:t>체크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 smtClean="0"/>
              <a:t> </a:t>
            </a:r>
            <a:r>
              <a:rPr lang="en-US" altLang="ko-KR" sz="1100" dirty="0" smtClean="0">
                <a:solidFill>
                  <a:srgbClr val="FF0000"/>
                </a:solidFill>
              </a:rPr>
              <a:t>Standard_DS3_v2</a:t>
            </a:r>
          </a:p>
          <a:p>
            <a:pPr marL="23400" indent="-228600">
              <a:buFont typeface="+mj-lt"/>
              <a:buAutoNum type="arabicPeriod"/>
            </a:pP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ko-KR" altLang="en-US" sz="1100" dirty="0" smtClean="0"/>
              <a:t>최소 </a:t>
            </a:r>
            <a:r>
              <a:rPr lang="ko-KR" altLang="en-US" sz="1100" dirty="0" err="1"/>
              <a:t>노드</a:t>
            </a:r>
            <a:r>
              <a:rPr lang="ko-KR" altLang="en-US" sz="1100" dirty="0"/>
              <a:t> 수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rgbClr val="FF0000"/>
                </a:solidFill>
              </a:rPr>
              <a:t>0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ko-KR" altLang="en-US" sz="1100" dirty="0"/>
              <a:t>최대 </a:t>
            </a:r>
            <a:r>
              <a:rPr lang="ko-KR" altLang="en-US" sz="1100" dirty="0" err="1"/>
              <a:t>노드</a:t>
            </a:r>
            <a:r>
              <a:rPr lang="ko-KR" altLang="en-US" sz="1100" dirty="0"/>
              <a:t> 수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rgbClr val="FF0000"/>
                </a:solidFill>
              </a:rPr>
              <a:t>6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규모 축소 전 유휴 시간</a:t>
            </a:r>
            <a:r>
              <a:rPr lang="en-US" altLang="ko-KR" sz="1100" dirty="0"/>
              <a:t>(</a:t>
            </a:r>
            <a:r>
              <a:rPr lang="ko-KR" altLang="en-US" sz="1100" dirty="0"/>
              <a:t>초</a:t>
            </a:r>
            <a:r>
              <a:rPr lang="en-US" altLang="ko-KR" sz="1100" dirty="0"/>
              <a:t>)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120</a:t>
            </a:r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30</a:t>
            </a:fld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8" y="1656482"/>
            <a:ext cx="6864197" cy="41250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9" y="1659155"/>
            <a:ext cx="6868286" cy="415724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새 컴퓨팅 </a:t>
            </a:r>
            <a:r>
              <a:rPr lang="ko-KR" altLang="en-US" dirty="0" smtClean="0"/>
              <a:t>만들기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2762" y="1619544"/>
            <a:ext cx="229240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설정 구성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err="1" smtClean="0"/>
              <a:t>켬퓨팅</a:t>
            </a:r>
            <a:r>
              <a:rPr lang="ko-KR" altLang="en-US" sz="1100" dirty="0" smtClean="0"/>
              <a:t> 이름</a:t>
            </a:r>
            <a:endParaRPr lang="en-US" altLang="ko-KR" sz="1100" dirty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aml</a:t>
            </a:r>
            <a:r>
              <a:rPr lang="en-US" altLang="ko-KR" sz="1100" dirty="0" smtClean="0">
                <a:solidFill>
                  <a:srgbClr val="FF0000"/>
                </a:solidFill>
              </a:rPr>
              <a:t>-compute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FF0000"/>
              </a:solidFill>
            </a:endParaRP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 err="1" smtClean="0"/>
              <a:t>노드</a:t>
            </a:r>
            <a:r>
              <a:rPr lang="ko-KR" altLang="en-US" sz="1100" dirty="0" smtClean="0"/>
              <a:t> 수</a:t>
            </a:r>
            <a:endParaRPr lang="en-US" altLang="ko-KR" sz="1100" dirty="0" smtClean="0"/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ko-KR" altLang="en-US" sz="1100" dirty="0" smtClean="0"/>
              <a:t>최소 </a:t>
            </a:r>
            <a:r>
              <a:rPr lang="ko-KR" altLang="en-US" sz="1100" dirty="0" err="1" smtClean="0"/>
              <a:t>노드</a:t>
            </a:r>
            <a:r>
              <a:rPr lang="ko-KR" altLang="en-US" sz="1100" dirty="0" smtClean="0"/>
              <a:t> 수</a:t>
            </a:r>
            <a:r>
              <a:rPr lang="en-US" altLang="ko-KR" sz="1100" dirty="0" smtClean="0"/>
              <a:t>: </a:t>
            </a:r>
            <a:r>
              <a:rPr lang="en-US" altLang="ko-KR" sz="1100" dirty="0" smtClean="0">
                <a:solidFill>
                  <a:srgbClr val="FF0000"/>
                </a:solidFill>
              </a:rPr>
              <a:t>0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 smtClean="0"/>
              <a:t> </a:t>
            </a:r>
            <a:r>
              <a:rPr lang="ko-KR" altLang="en-US" sz="1100" dirty="0"/>
              <a:t>최대 </a:t>
            </a:r>
            <a:r>
              <a:rPr lang="ko-KR" altLang="en-US" sz="1100" dirty="0" err="1"/>
              <a:t>노드</a:t>
            </a:r>
            <a:r>
              <a:rPr lang="ko-KR" altLang="en-US" sz="1100" dirty="0"/>
              <a:t> 수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rgbClr val="FF0000"/>
                </a:solidFill>
              </a:rPr>
              <a:t>4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규모 축소 전 유휴 시간</a:t>
            </a:r>
            <a:r>
              <a:rPr lang="en-US" altLang="ko-KR" sz="1100" dirty="0"/>
              <a:t>(</a:t>
            </a:r>
            <a:r>
              <a:rPr lang="ko-KR" altLang="en-US" sz="1100" dirty="0"/>
              <a:t>초</a:t>
            </a:r>
            <a:r>
              <a:rPr lang="en-US" altLang="ko-KR" sz="1100" dirty="0"/>
              <a:t>)</a:t>
            </a:r>
          </a:p>
          <a:p>
            <a:pPr marL="360000" lvl="1" indent="-108000">
              <a:buFont typeface="Wingdings" panose="05000000000000000000" pitchFamily="2" charset="2"/>
              <a:buChar char="Ø"/>
            </a:pP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120</a:t>
            </a:r>
          </a:p>
        </p:txBody>
      </p:sp>
      <p:sp>
        <p:nvSpPr>
          <p:cNvPr id="2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3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8" y="1660266"/>
            <a:ext cx="6866747" cy="33261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작업 형식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4148" y="1619248"/>
            <a:ext cx="229101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작업 형식 선택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분류 </a:t>
            </a:r>
            <a:r>
              <a:rPr lang="ko-KR" altLang="en-US" sz="1100" dirty="0">
                <a:sym typeface="Wingdings"/>
              </a:rPr>
              <a:t>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회귀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/>
              <a:t>시계열</a:t>
            </a:r>
            <a:r>
              <a:rPr lang="ko-KR" altLang="en-US" sz="1100" dirty="0"/>
              <a:t> 예측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작업 추가 설정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/>
              <a:t>“</a:t>
            </a:r>
            <a:r>
              <a:rPr lang="ko-KR" altLang="en-US" sz="1100" dirty="0"/>
              <a:t>추가 구성 설정 보기</a:t>
            </a:r>
            <a:r>
              <a:rPr lang="en-US" altLang="ko-KR" sz="1100" dirty="0"/>
              <a:t>”</a:t>
            </a:r>
            <a:r>
              <a:rPr lang="ko-KR" altLang="en-US" sz="1100" dirty="0"/>
              <a:t> 클릭</a:t>
            </a: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endParaRPr lang="en-US" altLang="ko-KR" sz="11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/>
              <a:t>추가 설정 입력 화면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2275780" y="2316019"/>
            <a:ext cx="2639776" cy="1421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32</a:t>
            </a:fld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4970956" y="2016541"/>
            <a:ext cx="2247587" cy="1972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744276" y="587214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830473" y="1915722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44" y="3267548"/>
            <a:ext cx="4253227" cy="2847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14852" y="5873885"/>
            <a:ext cx="1109077" cy="22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20473" y="575163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0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작업 추가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64148" y="1619248"/>
            <a:ext cx="229101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분류관련 추가 설정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/>
              <a:t>주 </a:t>
            </a:r>
            <a:r>
              <a:rPr lang="ko-KR" altLang="en-US" sz="1100" dirty="0" err="1"/>
              <a:t>메트릭</a:t>
            </a:r>
            <a:r>
              <a:rPr lang="ko-KR" altLang="en-US" sz="1100" dirty="0"/>
              <a:t> 선택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정확도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</a:rPr>
              <a:t>AUC </a:t>
            </a:r>
            <a:r>
              <a:rPr lang="ko-KR" altLang="en-US" sz="1100" dirty="0">
                <a:solidFill>
                  <a:srgbClr val="FF0000"/>
                </a:solidFill>
              </a:rPr>
              <a:t>가중치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일반 매크로 회수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평균 정밀도 점수 가중치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정밀도 점수 가중치</a:t>
            </a: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최적 모델 설명 체크</a:t>
            </a: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차단된 알고리즘 선택 </a:t>
            </a:r>
            <a:r>
              <a:rPr lang="en-US" altLang="ko-KR" sz="1100" dirty="0"/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없음</a:t>
            </a:r>
            <a:r>
              <a:rPr lang="en-US" altLang="ko-KR" sz="1100" dirty="0"/>
              <a:t>)</a:t>
            </a: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종료 기준 설정</a:t>
            </a:r>
            <a:endParaRPr lang="en-US" altLang="ko-KR" sz="1100" dirty="0"/>
          </a:p>
          <a:p>
            <a:pPr marL="360000" lvl="2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학습 작업 시간</a:t>
            </a:r>
            <a:r>
              <a:rPr lang="en-US" altLang="ko-KR" sz="1100" dirty="0"/>
              <a:t> (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en-US" altLang="ko-KR" sz="1100" dirty="0"/>
              <a:t>)</a:t>
            </a:r>
          </a:p>
          <a:p>
            <a:pPr marL="360000" lvl="2" indent="-10800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prstClr val="black"/>
                </a:solidFill>
              </a:rPr>
              <a:t>메트릭</a:t>
            </a:r>
            <a:r>
              <a:rPr lang="ko-KR" altLang="en-US" sz="1100" dirty="0">
                <a:solidFill>
                  <a:prstClr val="black"/>
                </a:solidFill>
              </a:rPr>
              <a:t> 점수 </a:t>
            </a:r>
            <a:r>
              <a:rPr lang="ko-KR" altLang="en-US" sz="1100" dirty="0" err="1">
                <a:solidFill>
                  <a:prstClr val="black"/>
                </a:solidFill>
              </a:rPr>
              <a:t>임계값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없음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유효성 검사 유형 선택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rgbClr val="FF0000"/>
                </a:solidFill>
              </a:rPr>
              <a:t>Train-Validation Split</a:t>
            </a:r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데이터 유효성 검사 백분율 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30</a:t>
            </a:r>
            <a:r>
              <a:rPr lang="en-US" altLang="ko-KR" sz="1100" dirty="0"/>
              <a:t>)</a:t>
            </a:r>
          </a:p>
          <a:p>
            <a:pPr marL="23400" indent="-228600">
              <a:buFont typeface="+mj-lt"/>
              <a:buAutoNum type="arabicPeriod"/>
            </a:pPr>
            <a:r>
              <a:rPr lang="ko-KR" altLang="en-US" sz="1100" dirty="0"/>
              <a:t>동시성 설정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최대 동시 반복 횟수 </a:t>
            </a:r>
            <a:r>
              <a:rPr lang="en-US" altLang="ko-KR" sz="1100" dirty="0"/>
              <a:t>(</a:t>
            </a:r>
            <a:r>
              <a:rPr lang="en-US" altLang="ko-KR" sz="1100" dirty="0">
                <a:solidFill>
                  <a:srgbClr val="FF0000"/>
                </a:solidFill>
              </a:rPr>
              <a:t>6</a:t>
            </a:r>
            <a:r>
              <a:rPr lang="en-US" altLang="ko-KR" sz="1100" dirty="0"/>
              <a:t>)</a:t>
            </a:r>
          </a:p>
          <a:p>
            <a:pPr marL="23400" indent="-228600">
              <a:buFont typeface="+mj-lt"/>
              <a:buAutoNum type="arabicPeriod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endParaRPr lang="en-US" altLang="ko-KR" sz="1100" dirty="0"/>
          </a:p>
          <a:p>
            <a:pPr marL="23400" indent="-228600">
              <a:buFont typeface="+mj-lt"/>
              <a:buAutoNum type="arabicPeriod"/>
            </a:pPr>
            <a:endParaRPr lang="en-US" altLang="ko-KR" sz="1100" dirty="0"/>
          </a:p>
          <a:p>
            <a:pPr marL="23400" indent="-228600">
              <a:buFont typeface="Wingdings" panose="05000000000000000000" pitchFamily="2" charset="2"/>
              <a:buChar char="v"/>
            </a:pPr>
            <a:r>
              <a:rPr lang="ko-KR" altLang="en-US" sz="1100" dirty="0">
                <a:solidFill>
                  <a:srgbClr val="FF0000"/>
                </a:solidFill>
              </a:rPr>
              <a:t>학습 작업 시간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분</a:t>
            </a:r>
            <a:r>
              <a:rPr lang="en-US" altLang="ko-KR" sz="1100" dirty="0">
                <a:solidFill>
                  <a:srgbClr val="FF0000"/>
                </a:solidFill>
              </a:rPr>
              <a:t>) – X</a:t>
            </a:r>
          </a:p>
          <a:p>
            <a:pPr marL="23400" indent="-228600">
              <a:buFont typeface="Wingdings" panose="05000000000000000000" pitchFamily="2" charset="2"/>
              <a:buChar char="v"/>
            </a:pPr>
            <a:r>
              <a:rPr lang="ko-KR" altLang="en-US" sz="1100" dirty="0">
                <a:solidFill>
                  <a:srgbClr val="FF0000"/>
                </a:solidFill>
              </a:rPr>
              <a:t>학습 작업 시간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en-US" altLang="ko-KR" sz="1100" dirty="0">
                <a:solidFill>
                  <a:srgbClr val="FF0000"/>
                </a:solidFill>
              </a:rPr>
              <a:t>) – O</a:t>
            </a: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33</a:t>
            </a:fld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3744" y="1663173"/>
            <a:ext cx="2990404" cy="279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36151" y="2167468"/>
            <a:ext cx="893618" cy="173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462" y="1659468"/>
            <a:ext cx="3745427" cy="3647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4" y="1655595"/>
            <a:ext cx="6857591" cy="3348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</a:t>
            </a:r>
            <a:r>
              <a:rPr lang="ko-KR" altLang="en-US" dirty="0" smtClean="0"/>
              <a:t>확인 </a:t>
            </a:r>
            <a:r>
              <a:rPr lang="en-US" altLang="ko-KR" dirty="0" smtClean="0"/>
              <a:t>(1/13)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/>
              <a:t>&lt;</a:t>
            </a:r>
            <a:r>
              <a:rPr lang="ko-KR" altLang="en-US" sz="1100" dirty="0"/>
              <a:t>자동화된 </a:t>
            </a:r>
            <a:r>
              <a:rPr lang="en-US" altLang="ko-KR" sz="1100" dirty="0"/>
              <a:t>ML&gt;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FontTx/>
              <a:buAutoNum type="arabicPeriod"/>
            </a:pPr>
            <a:r>
              <a:rPr lang="ko-KR" altLang="en-US" sz="1100" dirty="0"/>
              <a:t>실행 이름에 따라 실행 </a:t>
            </a:r>
            <a:r>
              <a:rPr lang="en-US" altLang="ko-KR" sz="1100" dirty="0"/>
              <a:t>ID</a:t>
            </a:r>
            <a:r>
              <a:rPr lang="ko-KR" altLang="en-US" sz="1100" dirty="0"/>
              <a:t>를 클릭하여 실험 결과 확인 가능</a:t>
            </a:r>
            <a:endParaRPr lang="en-US" altLang="ko-KR" sz="1100" dirty="0"/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34</a:t>
            </a:fld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459508" y="2331591"/>
            <a:ext cx="431091" cy="150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06" y="2251152"/>
            <a:ext cx="1223428" cy="333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246909" y="2650069"/>
            <a:ext cx="2188441" cy="293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072343"/>
            <a:ext cx="3009900" cy="781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810589" y="221486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411126" y="250621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5" name="대각선 줄무늬 4"/>
          <p:cNvSpPr/>
          <p:nvPr/>
        </p:nvSpPr>
        <p:spPr>
          <a:xfrm rot="5400000">
            <a:off x="5642784" y="3100713"/>
            <a:ext cx="691736" cy="630433"/>
          </a:xfrm>
          <a:prstGeom prst="diagStrip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905374">
            <a:off x="5776165" y="3210435"/>
            <a:ext cx="644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b="1">
                <a:solidFill>
                  <a:schemeClr val="bg1"/>
                </a:solidFill>
              </a:rPr>
              <a:t>예시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8" y="1663599"/>
            <a:ext cx="6874353" cy="3356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(2/13)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57067" y="2260013"/>
            <a:ext cx="275493" cy="158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42933" y="2463889"/>
            <a:ext cx="1943369" cy="110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401473" y="211665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 startAt="3"/>
            </a:pPr>
            <a:r>
              <a:rPr lang="en-US" altLang="ko-KR" sz="1100" dirty="0"/>
              <a:t>&lt;</a:t>
            </a:r>
            <a:r>
              <a:rPr lang="ko-KR" altLang="en-US" sz="1100" dirty="0"/>
              <a:t>세부 정보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23400" indent="-180000">
              <a:buFont typeface="+mj-lt"/>
              <a:buAutoNum type="arabicPeriod" startAt="3"/>
            </a:pPr>
            <a:r>
              <a:rPr lang="ko-KR" altLang="en-US" sz="1100" dirty="0"/>
              <a:t>최적 모델 정보 확인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알고리즘 이름</a:t>
            </a:r>
            <a:endParaRPr lang="en-US" altLang="ko-KR" sz="1100" dirty="0"/>
          </a:p>
          <a:p>
            <a:pPr marL="360000" lvl="1" indent="-10800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선택한 </a:t>
            </a:r>
            <a:r>
              <a:rPr lang="ko-KR" altLang="en-US" sz="1100" dirty="0" err="1" smtClean="0"/>
              <a:t>메트릭</a:t>
            </a:r>
            <a:r>
              <a:rPr lang="ko-KR" altLang="en-US" sz="1100" dirty="0" smtClean="0"/>
              <a:t> 값</a:t>
            </a:r>
            <a:endParaRPr lang="en-US" altLang="ko-KR" sz="1100" dirty="0" smtClean="0"/>
          </a:p>
          <a:p>
            <a:pPr marL="36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5"/>
            </a:pPr>
            <a:r>
              <a:rPr lang="en-US" altLang="ko-KR" sz="1100" dirty="0"/>
              <a:t>&lt;</a:t>
            </a:r>
            <a:r>
              <a:rPr lang="ko-KR" altLang="en-US" sz="1100" dirty="0"/>
              <a:t>다른 모든 </a:t>
            </a:r>
            <a:r>
              <a:rPr lang="ko-KR" altLang="en-US" sz="1100" dirty="0" err="1"/>
              <a:t>메트릭</a:t>
            </a:r>
            <a:r>
              <a:rPr lang="ko-KR" altLang="en-US" sz="1100" dirty="0"/>
              <a:t> 보기</a:t>
            </a:r>
            <a:r>
              <a:rPr lang="en-US" altLang="ko-KR" sz="1100" dirty="0"/>
              <a:t>&gt;</a:t>
            </a:r>
            <a:r>
              <a:rPr lang="ko-KR" altLang="en-US" sz="1100" dirty="0"/>
              <a:t>를 클릭하여 다른 측정 </a:t>
            </a:r>
            <a:r>
              <a:rPr lang="ko-KR" altLang="en-US" sz="1100" dirty="0" err="1"/>
              <a:t>메트릭을</a:t>
            </a:r>
            <a:r>
              <a:rPr lang="ko-KR" altLang="en-US" sz="1100" dirty="0"/>
              <a:t> 확인 가능</a:t>
            </a:r>
            <a:endParaRPr lang="en-US" altLang="ko-KR" sz="1100" dirty="0"/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35</a:t>
            </a:fld>
            <a:endParaRPr lang="en-US" altLang="ko-KR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7" y="2186896"/>
            <a:ext cx="657225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62761" y="3418523"/>
            <a:ext cx="2292402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결과 해석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/>
              <a:t>측정 </a:t>
            </a:r>
            <a:r>
              <a:rPr lang="ko-KR" altLang="en-US" sz="1100" dirty="0" err="1"/>
              <a:t>메트릭은</a:t>
            </a:r>
            <a:r>
              <a:rPr lang="ko-KR" altLang="en-US" sz="1100" dirty="0"/>
              <a:t> </a:t>
            </a:r>
            <a:r>
              <a:rPr lang="en-US" altLang="ko-KR" sz="1100" dirty="0"/>
              <a:t>AUC </a:t>
            </a:r>
            <a:r>
              <a:rPr lang="ko-KR" altLang="en-US" sz="1100" dirty="0"/>
              <a:t>가중치이며 </a:t>
            </a:r>
            <a:r>
              <a:rPr lang="en-US" altLang="ko-KR" sz="1100" dirty="0" smtClean="0"/>
              <a:t>84.4%</a:t>
            </a:r>
            <a:r>
              <a:rPr lang="ko-KR" altLang="en-US" sz="1100" dirty="0"/>
              <a:t>의 예측 정확도를 보였음</a:t>
            </a:r>
            <a:endParaRPr lang="en-US" altLang="ko-KR" sz="1100" dirty="0"/>
          </a:p>
          <a:p>
            <a:pPr marL="23400" indent="-180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ko-KR" altLang="en-US" sz="1100" dirty="0"/>
              <a:t>이에 따라 다른 모델을 비해서 </a:t>
            </a:r>
            <a:r>
              <a:rPr lang="en-US" altLang="ko-KR" sz="1100" dirty="0"/>
              <a:t>Voting Ensemble</a:t>
            </a:r>
            <a:r>
              <a:rPr lang="ko-KR" altLang="en-US" sz="1100" dirty="0"/>
              <a:t>은 성능 좋은 모델</a:t>
            </a:r>
            <a:r>
              <a:rPr lang="en-US" altLang="ko-KR" sz="1100" dirty="0"/>
              <a:t>(</a:t>
            </a:r>
            <a:r>
              <a:rPr lang="ko-KR" altLang="en-US" sz="1100" dirty="0"/>
              <a:t>챔피언 모델</a:t>
            </a:r>
            <a:r>
              <a:rPr lang="en-US" altLang="ko-KR" sz="1100" dirty="0"/>
              <a:t>)</a:t>
            </a:r>
            <a:r>
              <a:rPr lang="ko-KR" altLang="en-US" sz="1100" dirty="0"/>
              <a:t>임을 확인할 수 있음</a:t>
            </a:r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ko-KR" sz="1100" dirty="0"/>
              <a:t>AUC </a:t>
            </a:r>
            <a:r>
              <a:rPr lang="ko-KR" altLang="en-US" sz="1100" dirty="0"/>
              <a:t>평가 기준</a:t>
            </a:r>
            <a:endParaRPr lang="en-US" altLang="ko-KR" sz="1100" dirty="0"/>
          </a:p>
          <a:p>
            <a:pPr marL="180000" lvl="1" algn="just"/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0.90-1 = excellent</a:t>
            </a:r>
            <a:endParaRPr lang="en-US" altLang="ko-KR" sz="1100" dirty="0">
              <a:solidFill>
                <a:srgbClr val="8A8A8A"/>
              </a:solidFill>
              <a:latin typeface="+mn-ea"/>
            </a:endParaRPr>
          </a:p>
          <a:p>
            <a:pPr marL="180000" lvl="1" algn="just"/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0.80-0.90 = good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 </a:t>
            </a:r>
            <a:endParaRPr lang="en-US" altLang="ko-KR" sz="1100" dirty="0">
              <a:solidFill>
                <a:srgbClr val="8A8A8A"/>
              </a:solidFill>
              <a:latin typeface="+mn-ea"/>
            </a:endParaRPr>
          </a:p>
          <a:p>
            <a:pPr marL="180000" lvl="1" algn="just"/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0.70-0.80 = fair </a:t>
            </a:r>
            <a:endParaRPr lang="en-US" altLang="ko-KR" sz="1100" dirty="0">
              <a:solidFill>
                <a:srgbClr val="8A8A8A"/>
              </a:solidFill>
              <a:latin typeface="+mn-ea"/>
            </a:endParaRPr>
          </a:p>
          <a:p>
            <a:pPr marL="180000" lvl="1" algn="just"/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0.60-0.70 = poor</a:t>
            </a:r>
            <a:endParaRPr lang="en-US" altLang="ko-KR" sz="1100" dirty="0">
              <a:solidFill>
                <a:srgbClr val="8A8A8A"/>
              </a:solidFill>
              <a:latin typeface="+mn-ea"/>
            </a:endParaRPr>
          </a:p>
          <a:p>
            <a:pPr marL="180000" lvl="1" algn="just"/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0.50-0.60 = fail</a:t>
            </a:r>
          </a:p>
        </p:txBody>
      </p:sp>
      <p:sp>
        <p:nvSpPr>
          <p:cNvPr id="24" name="타원 23"/>
          <p:cNvSpPr/>
          <p:nvPr/>
        </p:nvSpPr>
        <p:spPr>
          <a:xfrm>
            <a:off x="6023959" y="233570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7" y="2880785"/>
            <a:ext cx="2758134" cy="3246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67391" y="4111673"/>
            <a:ext cx="1788284" cy="289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666539" y="401260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9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4" y="1658977"/>
            <a:ext cx="6856244" cy="3342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(3/13)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4023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 startAt="6"/>
            </a:pPr>
            <a:r>
              <a:rPr lang="en-US" altLang="ko-KR" sz="1100" dirty="0" smtClean="0"/>
              <a:t>AUC </a:t>
            </a:r>
            <a:r>
              <a:rPr lang="ko-KR" altLang="en-US" sz="1100" dirty="0" smtClean="0"/>
              <a:t>가중치 외 다른 측정 </a:t>
            </a:r>
            <a:r>
              <a:rPr lang="ko-KR" altLang="en-US" sz="1100" dirty="0" err="1" smtClean="0"/>
              <a:t>메트릭을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확인 </a:t>
            </a:r>
            <a:r>
              <a:rPr lang="ko-KR" altLang="en-US" sz="1100" dirty="0" smtClean="0"/>
              <a:t>가능</a:t>
            </a:r>
            <a:endParaRPr lang="en-US" altLang="ko-KR" sz="1100" dirty="0"/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36</a:t>
            </a:fld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>
          <a:xfrm>
            <a:off x="4970825" y="1828995"/>
            <a:ext cx="1443829" cy="2975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330195" y="173622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75" y="1836001"/>
            <a:ext cx="1562738" cy="4408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1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(4/13)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9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37</a:t>
            </a:fld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7262761" y="1637290"/>
            <a:ext cx="2292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관련 설명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매크로 평균과 마이크로 평균의 차이가 크다</a:t>
            </a:r>
            <a:endParaRPr lang="en-US" altLang="ko-KR" sz="1100" dirty="0"/>
          </a:p>
          <a:p>
            <a:pPr marL="315450" lvl="1" indent="-171450">
              <a:buFont typeface="Wingdings" panose="05000000000000000000" pitchFamily="2" charset="2"/>
              <a:buChar char="Ø"/>
            </a:pPr>
            <a:r>
              <a:rPr lang="ko-KR" altLang="en-US" sz="1100" dirty="0"/>
              <a:t>매크로 평균은 </a:t>
            </a:r>
            <a:r>
              <a:rPr lang="en-US" altLang="ko-KR" sz="1100" dirty="0"/>
              <a:t>A</a:t>
            </a:r>
            <a:r>
              <a:rPr lang="ko-KR" altLang="en-US" sz="1100" dirty="0"/>
              <a:t>반에 학생이 몰려있어서 그 정보를 반영하지 못했기 때문이다</a:t>
            </a:r>
            <a:r>
              <a:rPr lang="en-US" altLang="ko-KR" sz="1100" dirty="0"/>
              <a:t>. </a:t>
            </a:r>
          </a:p>
          <a:p>
            <a:pPr marL="315450" lvl="1" indent="-171450">
              <a:buFont typeface="Wingdings" panose="05000000000000000000" pitchFamily="2" charset="2"/>
              <a:buChar char="Ø"/>
            </a:pPr>
            <a:endParaRPr lang="en-US" altLang="ko-KR" sz="1100" dirty="0"/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여러 개의 카테고리로 이루어진 데이터에서 한 카테고리에 쏠려있는 데이터에서는 균형 잡힌 평균을 구하기 위하여 매크로 평균보다 마이크로 평균을 이용하는 것이 좋다</a:t>
            </a:r>
            <a:r>
              <a:rPr lang="en-US" altLang="ko-KR" sz="1100" dirty="0"/>
              <a:t>.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25115"/>
              </p:ext>
            </p:extLst>
          </p:nvPr>
        </p:nvGraphicFramePr>
        <p:xfrm>
          <a:off x="398463" y="1951169"/>
          <a:ext cx="6856410" cy="1304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2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712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12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712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712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34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학생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4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평균 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8463" y="1625600"/>
            <a:ext cx="6862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매크로 평균 </a:t>
            </a:r>
            <a:r>
              <a:rPr lang="en-US" altLang="ko-KR" sz="14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(Macro Average) </a:t>
            </a:r>
            <a:r>
              <a:rPr lang="ko-KR" altLang="en-US" sz="14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및 마이크로 평균 </a:t>
            </a:r>
            <a:r>
              <a:rPr lang="en-US" altLang="ko-KR" sz="1400" b="1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(Micro Average)</a:t>
            </a:r>
            <a:endParaRPr lang="ko-KR" altLang="en-US" sz="1400" b="1"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8463" y="3414713"/>
                <a:ext cx="6856412" cy="118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/>
                <a:r>
                  <a:rPr lang="ko-KR" altLang="en-US" dirty="0">
                    <a:latin typeface="Cambria Math" panose="02040503050406030204" pitchFamily="18" charset="0"/>
                  </a:rPr>
                  <a:t>매크로 평균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 + 60 + 80 + 85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68.75</a:t>
                </a:r>
              </a:p>
              <a:p>
                <a:pPr latinLnBrk="1"/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atinLnBrk="1"/>
                <a:r>
                  <a:rPr lang="ko-KR" altLang="en-US" dirty="0">
                    <a:latin typeface="Cambria Math" panose="02040503050406030204" pitchFamily="18" charset="0"/>
                  </a:rPr>
                  <a:t>마이크로 평균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50×50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5×60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2×80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(3×85)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 +  5 + 2 + 3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  <a:ea typeface="Cambria Math" panose="02040503050406030204" pitchFamily="18" charset="0"/>
                      </a:rPr>
                      <m:t>=53.58</m:t>
                    </m:r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3" y="3414713"/>
                <a:ext cx="6856412" cy="1181157"/>
              </a:xfrm>
              <a:prstGeom prst="rect">
                <a:avLst/>
              </a:prstGeom>
              <a:blipFill rotWithShape="1">
                <a:blip r:embed="rId3"/>
                <a:stretch>
                  <a:fillRect l="-711" b="-10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0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8" y="1663599"/>
            <a:ext cx="6874353" cy="33564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(5/13)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42933" y="2463889"/>
            <a:ext cx="1943369" cy="1106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38</a:t>
            </a:fld>
            <a:endParaRPr lang="en-US" altLang="ko-KR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3" y="2493033"/>
            <a:ext cx="2758134" cy="32467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039228" y="3167661"/>
            <a:ext cx="1380642" cy="289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336435" y="306859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1224" y="1625110"/>
            <a:ext cx="2385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73E70">
                    <a:lumMod val="60000"/>
                    <a:lumOff val="40000"/>
                  </a:srgbClr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실험 결과 확인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173E70">
                  <a:lumMod val="60000"/>
                  <a:lumOff val="40000"/>
                </a:srgbClr>
              </a:solidFill>
              <a:effectLst/>
              <a:uLnTx/>
              <a:uFillTx/>
              <a:latin typeface="에스코어 드림 4 Regular"/>
              <a:ea typeface="에스코어 드림 4 Regular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7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모델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이름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VotingEnsemble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/>
                <a:ea typeface="에스코어 드림 4 Regular"/>
                <a:cs typeface="+mn-cs"/>
              </a:rPr>
              <a:t>을 클릭하여 최적 모델의 자세 설명 및 시각화 정보를 확인 가능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/>
              <a:ea typeface="에스코어 드림 4 Regular"/>
              <a:cs typeface="+mn-cs"/>
            </a:endParaRPr>
          </a:p>
          <a:p>
            <a:pPr marL="2520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4 Regular"/>
              <a:ea typeface="에스코어 드림 4 Regular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61" y="3623246"/>
            <a:ext cx="4414903" cy="26084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59467"/>
            <a:ext cx="6862762" cy="3341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(6/13)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66556" y="2242099"/>
            <a:ext cx="259527" cy="1464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235041" y="209765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8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61225" y="1625110"/>
            <a:ext cx="2292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 startAt="8"/>
            </a:pPr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메트</a:t>
            </a:r>
            <a:r>
              <a:rPr lang="ko-KR" altLang="en-US" sz="1100" dirty="0" err="1"/>
              <a:t>릭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180000" indent="-180000">
              <a:buAutoNum type="arabicPeriod" startAt="8"/>
            </a:pPr>
            <a:r>
              <a:rPr lang="ko-KR" altLang="en-US" sz="1100" dirty="0"/>
              <a:t>다양한 시각화 형식을 확인할 수 있음</a:t>
            </a:r>
            <a:endParaRPr lang="en-US" altLang="ko-KR" sz="1100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39</a:t>
            </a:fld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499360" y="3723119"/>
            <a:ext cx="186690" cy="4484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346" y="2121557"/>
            <a:ext cx="741972" cy="370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79307" y="2926004"/>
            <a:ext cx="2586325" cy="173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222835" y="2982808"/>
            <a:ext cx="4893280" cy="174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029355" y="288819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9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311140" y="1950720"/>
            <a:ext cx="4930140" cy="3642360"/>
          </a:xfrm>
          <a:prstGeom prst="roundRect">
            <a:avLst>
              <a:gd name="adj" fmla="val 466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Automated Machine Learning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</a:t>
            </a:fld>
            <a:endParaRPr lang="en-US" altLang="ko-KR" dirty="0"/>
          </a:p>
        </p:txBody>
      </p:sp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96A54972-E1B8-44E4-A639-9F96BA657A4D}"/>
              </a:ext>
            </a:extLst>
          </p:cNvPr>
          <p:cNvSpPr txBox="1">
            <a:spLocks/>
          </p:cNvSpPr>
          <p:nvPr/>
        </p:nvSpPr>
        <p:spPr>
          <a:xfrm>
            <a:off x="536512" y="2447351"/>
            <a:ext cx="4710877" cy="2896014"/>
          </a:xfrm>
          <a:prstGeom prst="rect">
            <a:avLst/>
          </a:prstGeom>
        </p:spPr>
        <p:txBody>
          <a:bodyPr anchor="ctr"/>
          <a:lstStyle>
            <a:lvl1pPr marL="0" indent="0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4000" kern="12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  <a:lvl2pPr marL="742856" indent="-285714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56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9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40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82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24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67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0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chemeClr val="tx1"/>
                </a:solidFill>
              </a:rPr>
              <a:t>머신 러닝 모델 개발의 시간이 많이 걸리는 반복적인 작업을 자동화 하는 </a:t>
            </a:r>
            <a:r>
              <a:rPr lang="ko-KR" altLang="en-US" sz="1200" dirty="0" smtClean="0">
                <a:solidFill>
                  <a:schemeClr val="tx1"/>
                </a:solidFill>
              </a:rPr>
              <a:t>프로세스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코드 없는 </a:t>
            </a:r>
            <a:r>
              <a:rPr lang="en-US" altLang="ko-KR" sz="1200" dirty="0" smtClean="0">
                <a:solidFill>
                  <a:schemeClr val="tx1"/>
                </a:solidFill>
              </a:rPr>
              <a:t>UI</a:t>
            </a:r>
            <a:r>
              <a:rPr lang="ko-KR" altLang="en-US" sz="1200" dirty="0" smtClean="0">
                <a:solidFill>
                  <a:schemeClr val="tx1"/>
                </a:solidFill>
              </a:rPr>
              <a:t>를 통해 머신 러닝 모델을 자동 구축 및 배표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ko-KR" altLang="en-US" sz="1200" dirty="0">
                <a:solidFill>
                  <a:schemeClr val="tx1"/>
                </a:solidFill>
              </a:rPr>
              <a:t>모델 품질을 유지하면서 </a:t>
            </a:r>
            <a:r>
              <a:rPr lang="ko-KR" altLang="en-US" sz="1200" dirty="0" err="1">
                <a:solidFill>
                  <a:schemeClr val="tx1"/>
                </a:solidFill>
              </a:rPr>
              <a:t>확장성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효율성 및 생산성이 높은 </a:t>
            </a:r>
            <a:r>
              <a:rPr lang="en-US" altLang="ko-KR" sz="1200" dirty="0">
                <a:solidFill>
                  <a:schemeClr val="tx1"/>
                </a:solidFill>
              </a:rPr>
              <a:t>ML </a:t>
            </a:r>
            <a:r>
              <a:rPr lang="ko-KR" altLang="en-US" sz="1200" dirty="0">
                <a:solidFill>
                  <a:schemeClr val="tx1"/>
                </a:solidFill>
              </a:rPr>
              <a:t>모델을 구축할 수 있음</a:t>
            </a:r>
          </a:p>
          <a:p>
            <a:r>
              <a:rPr lang="en-US" sz="1200" dirty="0">
                <a:solidFill>
                  <a:schemeClr val="tx1"/>
                </a:solidFill>
              </a:rPr>
              <a:t/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ko-KR" altLang="en-US" sz="1200" dirty="0" smtClean="0">
                <a:solidFill>
                  <a:schemeClr val="tx1"/>
                </a:solidFill>
              </a:rPr>
              <a:t>데이터에 맞게 다양한 알고리즘 및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하이퍼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en-US" sz="1200" dirty="0" smtClean="0">
                <a:solidFill>
                  <a:schemeClr val="tx1"/>
                </a:solidFill>
              </a:rPr>
              <a:t> 튜닝으로 </a:t>
            </a:r>
            <a:r>
              <a:rPr lang="ko-KR" altLang="en-US" sz="1200" dirty="0" smtClean="0">
                <a:solidFill>
                  <a:schemeClr val="tx1"/>
                </a:solidFill>
              </a:rPr>
              <a:t>정확한 모델을 쉽게 생성할 수 있음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p:pic>
        <p:nvPicPr>
          <p:cNvPr id="7" name="Picture 14" descr="A screenshot of Automated ML">
            <a:extLst>
              <a:ext uri="{FF2B5EF4-FFF2-40B4-BE49-F238E27FC236}">
                <a16:creationId xmlns="" xmlns:a16="http://schemas.microsoft.com/office/drawing/2014/main" id="{7E177B21-1422-460C-816D-F9D21EF32D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520" y="2124481"/>
            <a:ext cx="4415204" cy="32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" y="1659925"/>
            <a:ext cx="6866890" cy="42009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(7/13)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1225" y="1625110"/>
            <a:ext cx="229240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ROC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곡선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ROC Curve (Receiver Operating Characteristic Curve)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ROC </a:t>
            </a:r>
            <a:r>
              <a:rPr lang="ko-KR" altLang="en-US" sz="1100" dirty="0"/>
              <a:t>곡선은 </a:t>
            </a:r>
            <a:r>
              <a:rPr lang="en-US" altLang="ko-KR" sz="1100" dirty="0"/>
              <a:t>False Positive Rate (FPR) / True Positive Rate (TPR)</a:t>
            </a:r>
            <a:r>
              <a:rPr lang="ko-KR" altLang="en-US" sz="1100" dirty="0"/>
              <a:t>의 곡선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값이 </a:t>
            </a:r>
            <a:r>
              <a:rPr lang="en-US" altLang="ko-KR" sz="1100" dirty="0"/>
              <a:t>1</a:t>
            </a:r>
            <a:r>
              <a:rPr lang="ko-KR" altLang="en-US" sz="1100" dirty="0"/>
              <a:t>에 가까울수록 모델의 성능이 좋음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AUC (Area Under Curve)</a:t>
            </a:r>
            <a:r>
              <a:rPr lang="ko-KR" altLang="en-US" sz="1100" dirty="0"/>
              <a:t>는 </a:t>
            </a:r>
            <a:r>
              <a:rPr lang="en-US" altLang="ko-KR" sz="1100" dirty="0"/>
              <a:t>ROC </a:t>
            </a:r>
            <a:r>
              <a:rPr lang="ko-KR" altLang="en-US" sz="1100" dirty="0"/>
              <a:t>곡선 아랫부분의 넓이로 확인할 수 있음</a:t>
            </a: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/>
              <a:t>AUC </a:t>
            </a:r>
            <a:r>
              <a:rPr lang="ko-KR" altLang="en-US" sz="1100" dirty="0"/>
              <a:t>면적이 넓을수록 모델의 성능이 좋음</a:t>
            </a:r>
            <a:endParaRPr lang="en-US" altLang="ko-KR" sz="1100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40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8463" y="5859780"/>
            <a:ext cx="3570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050" dirty="0"/>
              <a:t>TPR: True Positive Rate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050" dirty="0"/>
              <a:t>FPR: False Positive Rate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899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5" y="1663172"/>
            <a:ext cx="6867119" cy="3484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(8/13)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1225" y="1625110"/>
            <a:ext cx="22924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Confusion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모델 예측 결과</a:t>
            </a:r>
            <a:endParaRPr lang="en-US" altLang="ko-KR" sz="1050" dirty="0"/>
          </a:p>
          <a:p>
            <a:r>
              <a:rPr lang="en-US" altLang="ko-KR" sz="1050" dirty="0"/>
              <a:t>    10</a:t>
            </a:r>
            <a:r>
              <a:rPr lang="ko-KR" altLang="en-US" sz="1050" dirty="0"/>
              <a:t>건을 예측 했을 때 </a:t>
            </a:r>
            <a:r>
              <a:rPr lang="en-US" altLang="ko-KR" sz="1050" dirty="0" smtClean="0"/>
              <a:t>7.5</a:t>
            </a:r>
            <a:r>
              <a:rPr lang="ko-KR" altLang="en-US" sz="1050" dirty="0" smtClean="0"/>
              <a:t>건의              </a:t>
            </a:r>
            <a:endParaRPr lang="en-US" altLang="ko-KR" sz="1050" dirty="0"/>
          </a:p>
          <a:p>
            <a:r>
              <a:rPr lang="en-US" altLang="ko-KR" sz="1050" dirty="0"/>
              <a:t>    </a:t>
            </a:r>
            <a:r>
              <a:rPr lang="ko-KR" altLang="en-US" sz="1050" dirty="0"/>
              <a:t>정확도를 가짐</a:t>
            </a:r>
            <a:endParaRPr lang="en-US" altLang="ko-KR" sz="1050" dirty="0"/>
          </a:p>
          <a:p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이에 기반으로 </a:t>
            </a:r>
            <a:r>
              <a:rPr lang="en-US" altLang="ko-KR" sz="1050" dirty="0"/>
              <a:t>Precision(</a:t>
            </a:r>
            <a:r>
              <a:rPr lang="ko-KR" altLang="en-US" sz="1050" dirty="0"/>
              <a:t>정밀도</a:t>
            </a:r>
            <a:r>
              <a:rPr lang="en-US" altLang="ko-KR" sz="1050" dirty="0"/>
              <a:t>), Recall(</a:t>
            </a:r>
            <a:r>
              <a:rPr lang="ko-KR" altLang="en-US" sz="1050" dirty="0" err="1"/>
              <a:t>재현율</a:t>
            </a:r>
            <a:r>
              <a:rPr lang="en-US" altLang="ko-KR" sz="1050" dirty="0"/>
              <a:t>), Accuracy(</a:t>
            </a:r>
            <a:r>
              <a:rPr lang="ko-KR" altLang="en-US" sz="1050" dirty="0"/>
              <a:t>정확성</a:t>
            </a:r>
            <a:r>
              <a:rPr lang="en-US" altLang="ko-KR" sz="1050" dirty="0"/>
              <a:t>), F1-Score</a:t>
            </a:r>
            <a:r>
              <a:rPr lang="ko-KR" altLang="en-US" sz="1050" dirty="0"/>
              <a:t>를 구할 수 있음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계산 결과에 따라 이 모델의 정확성은 </a:t>
            </a:r>
            <a:r>
              <a:rPr lang="en-US" altLang="ko-KR" sz="1050" dirty="0" smtClean="0"/>
              <a:t>75.9%</a:t>
            </a:r>
            <a:r>
              <a:rPr lang="ko-KR" altLang="en-US" sz="1050" dirty="0"/>
              <a:t>로 보였음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이 모델에서 어떤 데이터가 사기일 것이라고 평가했을 때</a:t>
            </a:r>
            <a:r>
              <a:rPr lang="en-US" altLang="ko-KR" sz="1050" dirty="0"/>
              <a:t>, </a:t>
            </a:r>
            <a:r>
              <a:rPr lang="ko-KR" altLang="en-US" sz="1050" dirty="0"/>
              <a:t>이 평가가 정확할 확률은 </a:t>
            </a:r>
            <a:r>
              <a:rPr lang="en-US" altLang="ko-KR" sz="1050" dirty="0" smtClean="0"/>
              <a:t>76.8%</a:t>
            </a:r>
            <a:r>
              <a:rPr lang="ko-KR" altLang="en-US" sz="1050" dirty="0"/>
              <a:t>로 확인됨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dirty="0"/>
              <a:t>이 모델에서는 모든 사기 데이터 중 </a:t>
            </a:r>
            <a:r>
              <a:rPr lang="en-US" altLang="ko-KR" sz="1050" dirty="0" smtClean="0"/>
              <a:t>75.0%</a:t>
            </a:r>
            <a:r>
              <a:rPr lang="ko-KR" altLang="en-US" sz="1050" dirty="0"/>
              <a:t>가 정확하게 식별됨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F1-Score</a:t>
            </a:r>
            <a:r>
              <a:rPr lang="ko-KR" altLang="en-US" sz="1050" dirty="0"/>
              <a:t>가 높아야 성능이 좋다고 보면 되며</a:t>
            </a:r>
            <a:r>
              <a:rPr lang="en-US" altLang="ko-KR" sz="1050" dirty="0"/>
              <a:t>, </a:t>
            </a:r>
            <a:r>
              <a:rPr lang="ko-KR" altLang="en-US" sz="1050" dirty="0"/>
              <a:t>이 모델의 </a:t>
            </a:r>
            <a:r>
              <a:rPr lang="en-US" altLang="ko-KR" sz="1050" dirty="0"/>
              <a:t>F1-Score</a:t>
            </a:r>
            <a:r>
              <a:rPr lang="ko-KR" altLang="en-US" sz="1050" dirty="0"/>
              <a:t>는 </a:t>
            </a:r>
            <a:r>
              <a:rPr lang="en-US" altLang="ko-KR" sz="1050" dirty="0" smtClean="0"/>
              <a:t>0.759</a:t>
            </a:r>
            <a:r>
              <a:rPr lang="ko-KR" altLang="en-US" sz="1050" dirty="0" smtClean="0"/>
              <a:t>이것으로 </a:t>
            </a:r>
            <a:r>
              <a:rPr lang="ko-KR" altLang="en-US" sz="1050" dirty="0"/>
              <a:t>보였음</a:t>
            </a:r>
            <a:endParaRPr lang="en-US" altLang="ko-KR" sz="1050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41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401727" y="5226050"/>
            <a:ext cx="19477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ko-KR" sz="1000" dirty="0"/>
              <a:t>Precision </a:t>
            </a:r>
          </a:p>
          <a:p>
            <a:r>
              <a:rPr lang="en-US" altLang="ko-KR" sz="1000" dirty="0"/>
              <a:t>   = TP/(TP+FP)</a:t>
            </a:r>
          </a:p>
          <a:p>
            <a:r>
              <a:rPr lang="en-US" altLang="ko-KR" sz="1000" dirty="0"/>
              <a:t>   = </a:t>
            </a:r>
            <a:r>
              <a:rPr lang="en-US" altLang="ko-KR" sz="1000" dirty="0" smtClean="0"/>
              <a:t>261/(261+79)</a:t>
            </a:r>
            <a:endParaRPr lang="en-US" altLang="ko-KR" sz="1000" dirty="0"/>
          </a:p>
          <a:p>
            <a:r>
              <a:rPr lang="en-US" altLang="ko-KR" sz="1000" dirty="0"/>
              <a:t>   = </a:t>
            </a:r>
            <a:r>
              <a:rPr lang="en-US" altLang="ko-KR" sz="1000" dirty="0" smtClean="0"/>
              <a:t>76.8%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562100" y="5226050"/>
            <a:ext cx="1947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ko-KR" sz="1000" dirty="0"/>
              <a:t>Recall </a:t>
            </a:r>
          </a:p>
          <a:p>
            <a:r>
              <a:rPr lang="en-US" altLang="ko-KR" sz="1000" dirty="0"/>
              <a:t>   = TP/(TP+FN)</a:t>
            </a:r>
          </a:p>
          <a:p>
            <a:r>
              <a:rPr lang="en-US" altLang="ko-KR" sz="1000" dirty="0"/>
              <a:t>   = </a:t>
            </a:r>
            <a:r>
              <a:rPr lang="en-US" altLang="ko-KR" sz="1000" dirty="0" smtClean="0"/>
              <a:t>261/(261+87)</a:t>
            </a:r>
            <a:endParaRPr lang="en-US" altLang="ko-KR" sz="1000" dirty="0"/>
          </a:p>
          <a:p>
            <a:r>
              <a:rPr lang="en-US" altLang="ko-KR" sz="1000" dirty="0"/>
              <a:t>   = </a:t>
            </a:r>
            <a:r>
              <a:rPr lang="en-US" altLang="ko-KR" sz="1000" dirty="0" smtClean="0"/>
              <a:t>75.0%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730500" y="5226050"/>
            <a:ext cx="19939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ko-KR" sz="1000" dirty="0"/>
              <a:t>Accuracy </a:t>
            </a:r>
          </a:p>
          <a:p>
            <a:r>
              <a:rPr lang="en-US" altLang="ko-KR" sz="1000" dirty="0"/>
              <a:t>   = (TP+TN)/(TP+TN+FP+FN)</a:t>
            </a:r>
          </a:p>
          <a:p>
            <a:r>
              <a:rPr lang="en-US" altLang="ko-KR" sz="1000" dirty="0"/>
              <a:t>   = (</a:t>
            </a:r>
            <a:r>
              <a:rPr lang="en-US" altLang="ko-KR" sz="1000" dirty="0" smtClean="0"/>
              <a:t>261+263)/690</a:t>
            </a:r>
            <a:endParaRPr lang="en-US" altLang="ko-KR" sz="1000" dirty="0"/>
          </a:p>
          <a:p>
            <a:r>
              <a:rPr lang="en-US" altLang="ko-KR" sz="1000" dirty="0"/>
              <a:t>   = </a:t>
            </a:r>
            <a:r>
              <a:rPr lang="en-US" altLang="ko-KR" sz="1000" dirty="0" smtClean="0"/>
              <a:t>75.9%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635500" y="5226050"/>
            <a:ext cx="2625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en-US" altLang="ko-KR" sz="1000" dirty="0"/>
              <a:t>F1-Score </a:t>
            </a:r>
          </a:p>
          <a:p>
            <a:r>
              <a:rPr lang="en-US" altLang="ko-KR" sz="1000" dirty="0"/>
              <a:t>  = </a:t>
            </a:r>
            <a:r>
              <a:rPr lang="en-US" altLang="ko-KR" sz="900" dirty="0"/>
              <a:t>2(Precision*Recall)/(</a:t>
            </a:r>
            <a:r>
              <a:rPr lang="en-US" altLang="ko-KR" sz="900" dirty="0" err="1"/>
              <a:t>Precision+Recall</a:t>
            </a:r>
            <a:r>
              <a:rPr lang="en-US" altLang="ko-KR" sz="900" dirty="0"/>
              <a:t>)</a:t>
            </a:r>
          </a:p>
          <a:p>
            <a:r>
              <a:rPr lang="en-US" altLang="ko-KR" sz="1000" dirty="0"/>
              <a:t>  = </a:t>
            </a:r>
            <a:r>
              <a:rPr lang="en-US" altLang="ko-KR" sz="1000" dirty="0" smtClean="0"/>
              <a:t>2(0.768*0.75)/(0.768+0.75)</a:t>
            </a:r>
            <a:endParaRPr lang="en-US" altLang="ko-KR" sz="1000" dirty="0"/>
          </a:p>
          <a:p>
            <a:r>
              <a:rPr lang="en-US" altLang="ko-KR" sz="1000" dirty="0"/>
              <a:t>  = </a:t>
            </a:r>
            <a:r>
              <a:rPr lang="en-US" altLang="ko-KR" sz="1000" dirty="0" smtClean="0"/>
              <a:t>0.759</a:t>
            </a:r>
            <a:endParaRPr lang="en-US" altLang="ko-KR" sz="1000" dirty="0"/>
          </a:p>
          <a:p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708400" y="377286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TP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9363" y="25610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79825" y="25610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0788" y="377286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8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(9/13)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" y="1659468"/>
            <a:ext cx="6856591" cy="3083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065227" y="1672030"/>
            <a:ext cx="558376" cy="1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529224" y="1761167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82" y="1696419"/>
            <a:ext cx="1176275" cy="4116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261225" y="1625110"/>
            <a:ext cx="2292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설명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미리 보기</a:t>
            </a:r>
            <a:r>
              <a:rPr lang="en-US" altLang="ko-KR" sz="1100" dirty="0" smtClean="0"/>
              <a:t>)&gt;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180000" indent="-180000">
              <a:buAutoNum type="arabicPeriod"/>
            </a:pPr>
            <a:r>
              <a:rPr lang="ko-KR" altLang="en-US" sz="1100" dirty="0" smtClean="0"/>
              <a:t>설명 </a:t>
            </a:r>
            <a:r>
              <a:rPr lang="en-US" altLang="ko-KR" sz="1100" dirty="0" smtClean="0"/>
              <a:t>ID</a:t>
            </a:r>
            <a:r>
              <a:rPr lang="ko-KR" altLang="en-US" sz="1100" dirty="0" smtClean="0"/>
              <a:t>의 확장 버튼을 클릭</a:t>
            </a:r>
            <a:endParaRPr lang="en-US" altLang="ko-KR" sz="1100" dirty="0" smtClean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AutoNum type="arabicPeriod"/>
            </a:pPr>
            <a:r>
              <a:rPr lang="ko-KR" altLang="en-US" sz="1100" dirty="0" smtClean="0"/>
              <a:t>확인하고 싶은 결과 기능을 선택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원시</a:t>
            </a:r>
            <a:r>
              <a:rPr lang="en-US" altLang="ko-KR" sz="1100" dirty="0" smtClean="0"/>
              <a:t>/</a:t>
            </a:r>
            <a:r>
              <a:rPr lang="ko-KR" altLang="en-US" sz="1100" dirty="0" err="1" smtClean="0"/>
              <a:t>엔지니어링됨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978468" y="1925844"/>
            <a:ext cx="217872" cy="1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128985" y="204480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42" y="3339043"/>
            <a:ext cx="5695950" cy="11144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1223363" y="323955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42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8463" y="5277380"/>
            <a:ext cx="9155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AutoNum type="arabicPeriod"/>
            </a:pPr>
            <a:r>
              <a:rPr lang="en-US" altLang="ko-KR" sz="1100" dirty="0" smtClean="0">
                <a:hlinkClick r:id="rId6"/>
              </a:rPr>
              <a:t>https</a:t>
            </a:r>
            <a:r>
              <a:rPr lang="en-US" altLang="ko-KR" sz="1100" dirty="0">
                <a:hlinkClick r:id="rId6"/>
              </a:rPr>
              <a:t>://</a:t>
            </a:r>
            <a:r>
              <a:rPr lang="en-US" altLang="ko-KR" sz="1100" dirty="0" smtClean="0">
                <a:hlinkClick r:id="rId6"/>
              </a:rPr>
              <a:t>docs.microsoft.com/en-us/azure/machine-learning/how-to-machine-learning-interpretability-aml</a:t>
            </a:r>
            <a:endParaRPr lang="en-US" altLang="ko-KR" sz="1100" dirty="0" smtClean="0"/>
          </a:p>
          <a:p>
            <a:pPr marL="342900" indent="-342900" latinLnBrk="1">
              <a:buAutoNum type="arabicPeriod"/>
            </a:pPr>
            <a:endParaRPr lang="en-US" altLang="ko-KR" sz="1100" dirty="0"/>
          </a:p>
          <a:p>
            <a:pPr marL="342900" indent="-342900" latinLnBrk="1">
              <a:buAutoNum type="arabicPeriod"/>
            </a:pPr>
            <a:r>
              <a:rPr lang="en-US" altLang="ko-KR" sz="1100" dirty="0">
                <a:hlinkClick r:id="rId7"/>
              </a:rPr>
              <a:t>https://</a:t>
            </a:r>
            <a:r>
              <a:rPr lang="en-US" altLang="ko-KR" sz="1100" dirty="0" smtClean="0">
                <a:hlinkClick r:id="rId7"/>
              </a:rPr>
              <a:t>docs.microsoft.com/en-us/azure/machine-learning/how-to-machine-learning-interpretability-automl</a:t>
            </a:r>
            <a:endParaRPr lang="en-US" altLang="ko-KR" sz="1100" dirty="0" smtClean="0"/>
          </a:p>
          <a:p>
            <a:pPr latinLnBrk="1"/>
            <a:endParaRPr lang="ko-KR" altLang="en-US" sz="11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98463" y="4990002"/>
            <a:ext cx="218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400" b="1" dirty="0" smtClean="0"/>
              <a:t>참고 링크</a:t>
            </a:r>
            <a:r>
              <a:rPr lang="en-US" altLang="ko-KR" sz="1400" b="1" dirty="0" smtClean="0"/>
              <a:t>:</a:t>
            </a:r>
            <a:endParaRPr lang="ko-KR" altLang="en-US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35665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92" y="1660386"/>
            <a:ext cx="6862794" cy="28598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(10/13)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이전 </a:t>
            </a:r>
            <a:r>
              <a:rPr lang="ko-KR" altLang="en-US" sz="1100" dirty="0" err="1" smtClean="0"/>
              <a:t>대시보드</a:t>
            </a:r>
            <a:r>
              <a:rPr lang="ko-KR" altLang="en-US" sz="1100" dirty="0" smtClean="0"/>
              <a:t> 환경 보기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옵</a:t>
            </a:r>
            <a:r>
              <a:rPr lang="ko-KR" altLang="en-US" sz="1100" dirty="0"/>
              <a:t>션</a:t>
            </a:r>
            <a:r>
              <a:rPr lang="ko-KR" altLang="en-US" sz="1100" dirty="0" smtClean="0"/>
              <a:t>을 체크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180000" indent="-180000"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데이터 세트 탐색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 버튼을 클릭</a:t>
            </a:r>
            <a:endParaRPr lang="en-US" altLang="ko-KR" sz="1100" dirty="0" smtClean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AutoNum type="arabicPeriod"/>
            </a:pPr>
            <a:r>
              <a:rPr lang="en-US" altLang="ko-KR" sz="1100" dirty="0" smtClean="0"/>
              <a:t>X </a:t>
            </a:r>
            <a:r>
              <a:rPr lang="ko-KR" altLang="en-US" sz="1100" dirty="0" smtClean="0"/>
              <a:t>값과 </a:t>
            </a:r>
            <a:r>
              <a:rPr lang="en-US" altLang="ko-KR" sz="1100" dirty="0" smtClean="0"/>
              <a:t>Y </a:t>
            </a:r>
            <a:r>
              <a:rPr lang="ko-KR" altLang="en-US" sz="1100" dirty="0" smtClean="0"/>
              <a:t>값을 선택</a:t>
            </a:r>
            <a:endParaRPr lang="en-US" altLang="ko-KR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354712" y="1667953"/>
            <a:ext cx="888536" cy="165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6629" y="1862048"/>
            <a:ext cx="387772" cy="610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11626" y="1743522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170572" y="164976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72565" y="1842597"/>
            <a:ext cx="847181" cy="541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625367" y="1749216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7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518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(11/13)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글로벌 중요도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버튼을 클릭</a:t>
            </a:r>
            <a:endParaRPr lang="en-US" altLang="ko-KR" sz="1100" dirty="0" smtClean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AutoNum type="arabicPeriod"/>
            </a:pPr>
            <a:r>
              <a:rPr lang="ko-KR" altLang="en-US" sz="1100" dirty="0"/>
              <a:t>모</a:t>
            </a:r>
            <a:r>
              <a:rPr lang="ko-KR" altLang="en-US" sz="1100" dirty="0" smtClean="0"/>
              <a:t>델에 </a:t>
            </a:r>
            <a:r>
              <a:rPr lang="ko-KR" altLang="en-US" sz="1100" dirty="0"/>
              <a:t>직접적인 영향을 주는 변수들의 </a:t>
            </a:r>
            <a:r>
              <a:rPr lang="ko-KR" altLang="en-US" sz="1100" dirty="0" smtClean="0"/>
              <a:t>클로벌 중요도를 </a:t>
            </a:r>
            <a:r>
              <a:rPr lang="ko-KR" altLang="en-US" sz="1100" dirty="0"/>
              <a:t>확인할 수 있음</a:t>
            </a:r>
            <a:endParaRPr lang="en-US" altLang="ko-KR" sz="1100" dirty="0"/>
          </a:p>
          <a:p>
            <a:endParaRPr lang="en-US" altLang="ko-KR" sz="1100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3" y="1655437"/>
            <a:ext cx="6844860" cy="2891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18232" y="2409014"/>
            <a:ext cx="387772" cy="542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11696" y="2256616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543" y="4703252"/>
            <a:ext cx="9154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글로벌 중요도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최상위 </a:t>
            </a:r>
            <a:r>
              <a:rPr lang="en-US" altLang="ko-KR" sz="1100" dirty="0"/>
              <a:t>K-</a:t>
            </a:r>
            <a:r>
              <a:rPr lang="ko-KR" altLang="en-US" sz="1100" dirty="0"/>
              <a:t>개의 변수 중요도를 전역적으로 보여줌</a:t>
            </a: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그림에 따라 </a:t>
            </a:r>
            <a:r>
              <a:rPr lang="en-US" altLang="ko-KR" sz="1100" dirty="0" err="1"/>
              <a:t>transactionAmountUSD</a:t>
            </a:r>
            <a:r>
              <a:rPr lang="ko-KR" altLang="en-US" sz="1100" dirty="0"/>
              <a:t>이라는 변수가  </a:t>
            </a:r>
            <a:r>
              <a:rPr lang="en-US" altLang="ko-KR" sz="1100" dirty="0" smtClean="0"/>
              <a:t>0.489</a:t>
            </a:r>
            <a:r>
              <a:rPr lang="ko-KR" altLang="en-US" sz="1100" dirty="0"/>
              <a:t>의 글로벌 중요도로 보였으며 이 변수가 중요한 역할로 모델에 영향을 많이 미침   </a:t>
            </a:r>
            <a:endParaRPr lang="en-US" altLang="ko-KR" sz="1100" dirty="0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456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5" y="1662703"/>
            <a:ext cx="6860730" cy="30167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(12/13)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설명 탐색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버튼을 클릭</a:t>
            </a:r>
            <a:endParaRPr lang="en-US" altLang="ko-KR" sz="1100" dirty="0" smtClean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FontTx/>
              <a:buAutoNum type="arabicPeriod"/>
            </a:pPr>
            <a:r>
              <a:rPr lang="en-US" altLang="ko-KR" sz="1100" dirty="0"/>
              <a:t>X </a:t>
            </a:r>
            <a:r>
              <a:rPr lang="ko-KR" altLang="en-US" sz="1100" dirty="0"/>
              <a:t>값과 </a:t>
            </a:r>
            <a:r>
              <a:rPr lang="en-US" altLang="ko-KR" sz="1100" dirty="0"/>
              <a:t>Y </a:t>
            </a:r>
            <a:r>
              <a:rPr lang="ko-KR" altLang="en-US" sz="1100" dirty="0"/>
              <a:t>값을 </a:t>
            </a:r>
            <a:r>
              <a:rPr lang="ko-KR" altLang="en-US" sz="1100" dirty="0" smtClean="0"/>
              <a:t>선택하여 변수들의 중요도와 기존 데이터 간의 관계를 </a:t>
            </a:r>
            <a:r>
              <a:rPr lang="ko-KR" altLang="en-US" sz="1100" dirty="0"/>
              <a:t>확인할 수 있음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418232" y="3007916"/>
            <a:ext cx="387772" cy="6180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20163" y="288317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2565" y="1825663"/>
            <a:ext cx="847181" cy="541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25367" y="1732282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02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98" y="1658978"/>
            <a:ext cx="6853334" cy="2761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실험 결과 확인 </a:t>
            </a:r>
            <a:r>
              <a:rPr lang="en-US" altLang="ko-KR" dirty="0" smtClean="0"/>
              <a:t>(13/13)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5" y="1625110"/>
            <a:ext cx="22924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실험 결과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요약 중요도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버튼을 클릭</a:t>
            </a:r>
            <a:endParaRPr lang="en-US" altLang="ko-KR" sz="1100" dirty="0" smtClean="0"/>
          </a:p>
          <a:p>
            <a:pPr marL="180000" indent="-180000">
              <a:buAutoNum type="arabicPeriod"/>
            </a:pPr>
            <a:endParaRPr lang="en-US" altLang="ko-KR" sz="1100" dirty="0"/>
          </a:p>
          <a:p>
            <a:pPr marL="180000" indent="-180000">
              <a:buFontTx/>
              <a:buAutoNum type="arabicPeriod"/>
            </a:pPr>
            <a:r>
              <a:rPr lang="ko-KR" altLang="en-US" sz="1100" dirty="0" smtClean="0"/>
              <a:t>차트 종류 및 색깔을 선택하여 기능들의 중요도를 </a:t>
            </a:r>
            <a:r>
              <a:rPr lang="ko-KR" altLang="en-US" sz="1100" dirty="0"/>
              <a:t>확인할 수 있음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418232" y="3414846"/>
            <a:ext cx="387772" cy="532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20163" y="328959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42705" y="1831378"/>
            <a:ext cx="1312055" cy="29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065630" y="1698176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463" y="4685790"/>
            <a:ext cx="91567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요약 중요도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모든 데이터 요소에서 로컬 변수 중요도 값을 사용하여 예측 값에 대한 각 변수 영향의 분포를 표시함</a:t>
            </a:r>
            <a:r>
              <a:rPr lang="en-US" altLang="ko-KR" sz="1100" dirty="0"/>
              <a:t>.</a:t>
            </a:r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 smtClean="0"/>
              <a:t>분포의 </a:t>
            </a:r>
            <a:r>
              <a:rPr lang="ko-KR" altLang="en-US" sz="1100" dirty="0"/>
              <a:t>범위와 점의 밀도에 따라 </a:t>
            </a:r>
            <a:r>
              <a:rPr lang="en-US" altLang="ko-KR" sz="1100" dirty="0" err="1"/>
              <a:t>transactionAmountUSD</a:t>
            </a:r>
            <a:r>
              <a:rPr lang="en-US" altLang="ko-KR" sz="1100" dirty="0"/>
              <a:t> </a:t>
            </a:r>
            <a:r>
              <a:rPr lang="ko-KR" altLang="en-US" sz="1100" dirty="0"/>
              <a:t>변수가 이 모델에 가장 중요한 역할로 보였음</a:t>
            </a:r>
            <a:endParaRPr lang="en-US" altLang="ko-KR" sz="1100" dirty="0"/>
          </a:p>
        </p:txBody>
      </p:sp>
      <p:sp>
        <p:nvSpPr>
          <p:cNvPr id="15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69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2" y="1662821"/>
            <a:ext cx="9156701" cy="28545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가드 레일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463" y="4805190"/>
            <a:ext cx="9156700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유효성 검증 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데이터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가드 레일 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(Data Guardrails</a:t>
            </a:r>
            <a:r>
              <a:rPr lang="en-US" altLang="ko-KR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클래스 균형 검사 </a:t>
            </a:r>
            <a:r>
              <a:rPr lang="en-US" altLang="ko-KR" sz="1100" dirty="0"/>
              <a:t>(Class Balancing Detection)</a:t>
            </a:r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 err="1"/>
              <a:t>결측값</a:t>
            </a:r>
            <a:r>
              <a:rPr lang="ko-KR" altLang="en-US" sz="1100" dirty="0"/>
              <a:t> 대체</a:t>
            </a:r>
            <a:r>
              <a:rPr lang="en-US" altLang="ko-KR" sz="1100" dirty="0"/>
              <a:t>/</a:t>
            </a:r>
            <a:r>
              <a:rPr lang="ko-KR" altLang="en-US" sz="1100" dirty="0"/>
              <a:t>처리 </a:t>
            </a:r>
            <a:r>
              <a:rPr lang="en-US" altLang="ko-KR" sz="1100" dirty="0"/>
              <a:t>(Missing Value Imputation)</a:t>
            </a:r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높은 </a:t>
            </a:r>
            <a:r>
              <a:rPr lang="ko-KR" altLang="en-US" sz="1100" dirty="0" err="1"/>
              <a:t>카디널리티</a:t>
            </a:r>
            <a:r>
              <a:rPr lang="ko-KR" altLang="en-US" sz="1100" dirty="0"/>
              <a:t> 변수 검사 </a:t>
            </a:r>
            <a:r>
              <a:rPr lang="en-US" altLang="ko-KR" sz="1100" dirty="0"/>
              <a:t>(High Cardinality Feature Detection)</a:t>
            </a:r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47</a:t>
            </a:fld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962316" y="1683182"/>
            <a:ext cx="793438" cy="25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기타 모델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463" y="5658630"/>
            <a:ext cx="91567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기타</a:t>
            </a:r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머신러닝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모델 확인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1100" dirty="0"/>
              <a:t>최적 모델 외에는 기타 실행된 </a:t>
            </a:r>
            <a:r>
              <a:rPr lang="ko-KR" altLang="en-US" sz="1100" dirty="0" err="1"/>
              <a:t>머신러닝</a:t>
            </a:r>
            <a:r>
              <a:rPr lang="ko-KR" altLang="en-US" sz="1100" dirty="0"/>
              <a:t> 모델 및 해당 분석 결과를 확인 가능</a:t>
            </a: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</p:txBody>
      </p:sp>
      <p:sp>
        <p:nvSpPr>
          <p:cNvPr id="1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48</a:t>
            </a:fld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378656" y="1735119"/>
            <a:ext cx="268279" cy="196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59468"/>
            <a:ext cx="8703204" cy="38771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640268" y="1674830"/>
            <a:ext cx="419706" cy="237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71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90" y="1658938"/>
            <a:ext cx="6868769" cy="3348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38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배포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12510" y="2011447"/>
            <a:ext cx="260124" cy="158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625176" y="187651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배포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배포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탭을 </a:t>
            </a:r>
            <a:r>
              <a:rPr lang="ko-KR" altLang="en-US" sz="1100" dirty="0"/>
              <a:t>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23400" indent="-180000">
              <a:buFont typeface="+mj-lt"/>
              <a:buAutoNum type="arabicPeriod"/>
            </a:pPr>
            <a:r>
              <a:rPr lang="ko-KR" altLang="en-US" sz="1100" dirty="0"/>
              <a:t>모델 배포 정보 입력</a:t>
            </a:r>
            <a:endParaRPr lang="en-US" altLang="ko-KR" sz="1100" dirty="0"/>
          </a:p>
          <a:p>
            <a:pPr marL="288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모델이름</a:t>
            </a:r>
            <a:endParaRPr lang="en-US" altLang="ko-KR" sz="1100" dirty="0"/>
          </a:p>
          <a:p>
            <a:pPr marL="288000" lvl="1" indent="-108000"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모델관련 </a:t>
            </a:r>
            <a:r>
              <a:rPr lang="ko-KR" altLang="en-US" sz="1100" dirty="0"/>
              <a:t>설명</a:t>
            </a:r>
            <a:endParaRPr lang="en-US" altLang="ko-KR" sz="1100" dirty="0"/>
          </a:p>
          <a:p>
            <a:pPr marL="288000" lvl="1" indent="-108000">
              <a:buFont typeface="Arial" panose="020B0604020202020204" pitchFamily="34" charset="0"/>
              <a:buChar char="•"/>
            </a:pPr>
            <a:r>
              <a:rPr lang="ko-KR" altLang="en-US" sz="1100" dirty="0"/>
              <a:t>컴퓨팅 형식 선택</a:t>
            </a:r>
            <a:endParaRPr lang="en-US" altLang="ko-KR" sz="1100" dirty="0"/>
          </a:p>
          <a:p>
            <a:pPr marL="432000" lvl="2" indent="-108000">
              <a:buFont typeface="Wingdings" panose="05000000000000000000" pitchFamily="2" charset="2"/>
              <a:buChar char="Ø"/>
            </a:pPr>
            <a:r>
              <a:rPr lang="en-US" altLang="ko-KR" sz="1000" dirty="0" smtClean="0"/>
              <a:t> Azure </a:t>
            </a:r>
            <a:r>
              <a:rPr lang="en-US" altLang="ko-KR" sz="1000" dirty="0"/>
              <a:t>Kubernetes Service(AKS)</a:t>
            </a:r>
          </a:p>
          <a:p>
            <a:pPr marL="432000" lvl="2" indent="-108000">
              <a:buFont typeface="Wingdings" panose="05000000000000000000" pitchFamily="2" charset="2"/>
              <a:buChar char="Ø"/>
            </a:pPr>
            <a:r>
              <a:rPr lang="en-US" altLang="ko-KR" sz="1000" dirty="0" smtClean="0"/>
              <a:t> </a:t>
            </a:r>
            <a:r>
              <a:rPr lang="en-US" altLang="ko-KR" sz="1000" dirty="0" smtClean="0">
                <a:solidFill>
                  <a:srgbClr val="FF0000"/>
                </a:solidFill>
              </a:rPr>
              <a:t>Azure </a:t>
            </a:r>
            <a:r>
              <a:rPr lang="en-US" altLang="ko-KR" sz="1000" dirty="0">
                <a:solidFill>
                  <a:srgbClr val="FF0000"/>
                </a:solidFill>
              </a:rPr>
              <a:t>Container Instances(ACI) </a:t>
            </a:r>
            <a:r>
              <a:rPr lang="en-US" altLang="ko-KR" sz="1000" dirty="0">
                <a:solidFill>
                  <a:srgbClr val="FF0000"/>
                </a:solidFill>
                <a:sym typeface="Wingdings"/>
              </a:rPr>
              <a:t>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marL="288000" lvl="2" indent="-108000">
              <a:buFont typeface="Arial" panose="020B0604020202020204" pitchFamily="34" charset="0"/>
              <a:buChar char="•"/>
            </a:pPr>
            <a:r>
              <a:rPr lang="en-US" altLang="ko-KR" sz="1100" dirty="0" smtClean="0"/>
              <a:t>“</a:t>
            </a:r>
            <a:r>
              <a:rPr lang="ko-KR" altLang="en-US" sz="1100" dirty="0"/>
              <a:t>인증 사용</a:t>
            </a:r>
            <a:r>
              <a:rPr lang="en-US" altLang="ko-KR" sz="1100" dirty="0"/>
              <a:t>”</a:t>
            </a:r>
            <a:r>
              <a:rPr lang="ko-KR" altLang="en-US" sz="1100" dirty="0"/>
              <a:t> 체크</a:t>
            </a:r>
            <a:endParaRPr lang="en-US" altLang="ko-KR" sz="1100" dirty="0"/>
          </a:p>
          <a:p>
            <a:pPr marL="288000" lvl="2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3"/>
            </a:pPr>
            <a:r>
              <a:rPr lang="en-US" altLang="ko-KR" sz="1100" dirty="0"/>
              <a:t>&lt;</a:t>
            </a:r>
            <a:r>
              <a:rPr lang="ko-KR" altLang="en-US" sz="1100" dirty="0"/>
              <a:t>배포</a:t>
            </a:r>
            <a:r>
              <a:rPr lang="en-US" altLang="ko-KR" sz="1100" dirty="0"/>
              <a:t>&gt;</a:t>
            </a:r>
            <a:r>
              <a:rPr lang="ko-KR" altLang="en-US" sz="1100" dirty="0"/>
              <a:t>버튼을 클릭하여 배포 작업을 진행</a:t>
            </a:r>
            <a:endParaRPr lang="en-US" altLang="ko-KR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5215466" y="1809468"/>
            <a:ext cx="2025228" cy="2398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121087" y="1704782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554842" y="4768146"/>
            <a:ext cx="332467" cy="156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827061" y="4651479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6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49</a:t>
            </a:fld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01" y="1986046"/>
            <a:ext cx="641400" cy="286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83" y="2677817"/>
            <a:ext cx="4088688" cy="35224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311140" y="1950720"/>
            <a:ext cx="4930140" cy="3642360"/>
          </a:xfrm>
          <a:prstGeom prst="roundRect">
            <a:avLst>
              <a:gd name="adj" fmla="val 466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Designer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</a:t>
            </a:fld>
            <a:endParaRPr lang="en-US" altLang="ko-KR" dirty="0"/>
          </a:p>
        </p:txBody>
      </p:sp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96A54972-E1B8-44E4-A639-9F96BA657A4D}"/>
              </a:ext>
            </a:extLst>
          </p:cNvPr>
          <p:cNvSpPr txBox="1">
            <a:spLocks/>
          </p:cNvSpPr>
          <p:nvPr/>
        </p:nvSpPr>
        <p:spPr>
          <a:xfrm>
            <a:off x="536512" y="2447351"/>
            <a:ext cx="4710877" cy="2896014"/>
          </a:xfrm>
          <a:prstGeom prst="rect">
            <a:avLst/>
          </a:prstGeom>
        </p:spPr>
        <p:txBody>
          <a:bodyPr anchor="ctr"/>
          <a:lstStyle>
            <a:lvl1pPr marL="0" indent="0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4000" kern="12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  <a:lvl2pPr marL="742856" indent="-285714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56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9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40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82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24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67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0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smtClean="0">
                <a:solidFill>
                  <a:schemeClr val="tx1"/>
                </a:solidFill>
              </a:rPr>
              <a:t>Drag-n-drop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워크플로우</a:t>
            </a:r>
            <a:r>
              <a:rPr lang="ko-KR" altLang="en-US" sz="1200" dirty="0" smtClean="0">
                <a:solidFill>
                  <a:schemeClr val="tx1"/>
                </a:solidFill>
              </a:rPr>
              <a:t> 기능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 smtClean="0">
              <a:solidFill>
                <a:schemeClr val="tx1"/>
              </a:solidFill>
            </a:endParaRPr>
          </a:p>
          <a:p>
            <a:r>
              <a:rPr lang="ko-KR" altLang="en-US" sz="1200" dirty="0" err="1" smtClean="0">
                <a:solidFill>
                  <a:schemeClr val="tx1"/>
                </a:solidFill>
              </a:rPr>
              <a:t>머신러닝</a:t>
            </a:r>
            <a:r>
              <a:rPr lang="ko-KR" altLang="en-US" sz="1200" dirty="0" smtClean="0">
                <a:solidFill>
                  <a:schemeClr val="tx1"/>
                </a:solidFill>
              </a:rPr>
              <a:t> 모델 구축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테스트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및 운영하는 프로세스 단순화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Built-in </a:t>
            </a:r>
            <a:r>
              <a:rPr lang="ko-KR" altLang="en-US" sz="1200" dirty="0" smtClean="0">
                <a:solidFill>
                  <a:schemeClr val="tx1"/>
                </a:solidFill>
              </a:rPr>
              <a:t>모듈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 시각화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모델 평가 등 </a:t>
            </a:r>
            <a:r>
              <a:rPr lang="en-US" altLang="ko-KR" sz="1200" dirty="0" smtClean="0">
                <a:solidFill>
                  <a:schemeClr val="tx1"/>
                </a:solidFill>
              </a:rPr>
              <a:t>pipeline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모델 구축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7" name="Picture 14" descr="A screenshot of Automated ML">
            <a:extLst>
              <a:ext uri="{FF2B5EF4-FFF2-40B4-BE49-F238E27FC236}">
                <a16:creationId xmlns="" xmlns:a16="http://schemas.microsoft.com/office/drawing/2014/main" id="{7E177B21-1422-460C-816D-F9D21EF32D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520" y="2124481"/>
            <a:ext cx="4415204" cy="3278986"/>
          </a:xfrm>
          <a:prstGeom prst="rect">
            <a:avLst/>
          </a:prstGeom>
        </p:spPr>
      </p:pic>
      <p:pic>
        <p:nvPicPr>
          <p:cNvPr id="10" name="Picture 16" descr="Designer screenshot">
            <a:extLst>
              <a:ext uri="{FF2B5EF4-FFF2-40B4-BE49-F238E27FC236}">
                <a16:creationId xmlns="" xmlns:a16="http://schemas.microsoft.com/office/drawing/2014/main" id="{10791B76-1DD4-4ED5-A9E6-5ACD9688F0A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674" y="2124481"/>
            <a:ext cx="4415050" cy="32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4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6" y="1658979"/>
            <a:ext cx="6112723" cy="2967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63" y="2827954"/>
            <a:ext cx="5015894" cy="3419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39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배포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06977" y="2820979"/>
            <a:ext cx="480441" cy="131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39543" y="2706257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배포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 startAt="4"/>
            </a:pPr>
            <a:r>
              <a:rPr lang="en-US" altLang="ko-KR" sz="1100" dirty="0"/>
              <a:t>&lt;</a:t>
            </a:r>
            <a:r>
              <a:rPr lang="ko-KR" altLang="en-US" sz="1100" dirty="0" err="1"/>
              <a:t>엔드포인트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23400" indent="-180000">
              <a:buFont typeface="+mj-lt"/>
              <a:buAutoNum type="arabicPeriod" startAt="4"/>
            </a:pPr>
            <a:r>
              <a:rPr lang="ko-KR" altLang="en-US" sz="1100" dirty="0"/>
              <a:t>배포된 모델을 확인하여 클릭</a:t>
            </a:r>
            <a:endParaRPr lang="en-US" altLang="ko-KR" sz="1100" dirty="0"/>
          </a:p>
          <a:p>
            <a:pPr marL="23400" indent="-180000">
              <a:buFont typeface="+mj-lt"/>
              <a:buAutoNum type="arabicPeriod" startAt="4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6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세부 정보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탭에서 </a:t>
            </a:r>
            <a:r>
              <a:rPr lang="en-US" altLang="ko-KR" sz="1100" dirty="0" smtClean="0"/>
              <a:t>REST </a:t>
            </a:r>
            <a:r>
              <a:rPr lang="ko-KR" altLang="en-US" sz="1100" dirty="0" err="1"/>
              <a:t>엔드포인트에서</a:t>
            </a:r>
            <a:r>
              <a:rPr lang="en-US" altLang="ko-KR" sz="1100" dirty="0"/>
              <a:t> scoring </a:t>
            </a:r>
            <a:r>
              <a:rPr lang="en-US" altLang="ko-KR" sz="1100" dirty="0" err="1"/>
              <a:t>uri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확인할 수 있음</a:t>
            </a:r>
            <a:endParaRPr lang="en-US" altLang="ko-KR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1086655" y="2625060"/>
            <a:ext cx="3460411" cy="151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480559" y="250356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79600" y="5132941"/>
            <a:ext cx="3278939" cy="231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126781" y="501193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50</a:t>
            </a:fld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" y="3105073"/>
            <a:ext cx="997714" cy="256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3000" sy="103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98" y="1988168"/>
            <a:ext cx="5629798" cy="499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080" y="4597353"/>
            <a:ext cx="4847927" cy="4121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12618" y="2982577"/>
            <a:ext cx="304050" cy="140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116668" y="296530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25" y="2910061"/>
            <a:ext cx="852642" cy="365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40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배포된 모델 테스트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</a:t>
            </a:r>
            <a:r>
              <a:rPr lang="ko-KR" alt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테스</a:t>
            </a:r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트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테</a:t>
            </a:r>
            <a:r>
              <a:rPr lang="ko-KR" altLang="en-US" sz="1100" dirty="0"/>
              <a:t>스</a:t>
            </a:r>
            <a:r>
              <a:rPr lang="ko-KR" altLang="en-US" sz="1100" dirty="0" smtClean="0"/>
              <a:t>트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252000" lvl="1"/>
            <a:endParaRPr lang="en-US" altLang="ko-KR" sz="1100" dirty="0"/>
          </a:p>
          <a:p>
            <a:pPr marL="228600" indent="-228600">
              <a:buFont typeface="+mj-lt"/>
              <a:buAutoNum type="arabicPeriod" startAt="2"/>
            </a:pPr>
            <a:r>
              <a:rPr lang="ko-KR" altLang="en-US" sz="1100" dirty="0"/>
              <a:t>테스트할 데이터를 </a:t>
            </a:r>
            <a:r>
              <a:rPr lang="ko-KR" altLang="en-US" sz="1100" dirty="0" smtClean="0"/>
              <a:t>박스형식이나 </a:t>
            </a:r>
            <a:r>
              <a:rPr lang="en-US" altLang="ko-KR" sz="1100" dirty="0"/>
              <a:t>CSV</a:t>
            </a:r>
            <a:r>
              <a:rPr lang="ko-KR" altLang="en-US" sz="1100" dirty="0"/>
              <a:t>형식으로</a:t>
            </a:r>
            <a:r>
              <a:rPr lang="ko-KR" altLang="en-US" sz="1100" dirty="0" smtClean="0"/>
              <a:t> 입력</a:t>
            </a:r>
            <a:endParaRPr lang="en-US" altLang="ko-KR" sz="1100" dirty="0"/>
          </a:p>
          <a:p>
            <a:pPr marL="23400" indent="-180000">
              <a:buFont typeface="+mj-lt"/>
              <a:buAutoNum type="arabicPeriod" startAt="2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테스트</a:t>
            </a:r>
            <a:r>
              <a:rPr lang="en-US" altLang="ko-KR" sz="1100" dirty="0" smtClean="0"/>
              <a:t>&gt; </a:t>
            </a:r>
            <a:r>
              <a:rPr lang="ko-KR" altLang="en-US" sz="1100" dirty="0" smtClean="0"/>
              <a:t>버튼을 클릭하여 테스트 실행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r>
              <a:rPr lang="ko-KR" altLang="en-US" sz="1100" dirty="0" smtClean="0"/>
              <a:t>테스트 결과를 확인</a:t>
            </a:r>
            <a:endParaRPr lang="en-US" altLang="ko-KR" sz="110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51</a:t>
            </a:fld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6" y="1663111"/>
            <a:ext cx="2256081" cy="46276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844362" y="1890883"/>
            <a:ext cx="310162" cy="207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744572" y="1785247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62" y="1831890"/>
            <a:ext cx="639227" cy="325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42" y="1661837"/>
            <a:ext cx="2223208" cy="4628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1663111"/>
            <a:ext cx="2044756" cy="28941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2647336" y="3564469"/>
            <a:ext cx="248263" cy="7366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78995" y="4766734"/>
            <a:ext cx="1841472" cy="1316038"/>
            <a:chOff x="5433486" y="5061012"/>
            <a:chExt cx="1714500" cy="1231869"/>
          </a:xfrm>
        </p:grpSpPr>
        <p:pic>
          <p:nvPicPr>
            <p:cNvPr id="19463" name="Picture 7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33486" y="5308631"/>
              <a:ext cx="1714500" cy="98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7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33486" y="5061012"/>
              <a:ext cx="1714500" cy="24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직사각형 29"/>
          <p:cNvSpPr/>
          <p:nvPr/>
        </p:nvSpPr>
        <p:spPr>
          <a:xfrm>
            <a:off x="6949219" y="2444961"/>
            <a:ext cx="153547" cy="12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694760" y="2612389"/>
            <a:ext cx="158199" cy="129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533399" y="247867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95888" y="232324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002183" y="2855466"/>
            <a:ext cx="1995550" cy="3358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336893" y="2624150"/>
            <a:ext cx="1840031" cy="1897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309362" y="4766734"/>
            <a:ext cx="1840031" cy="1316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212910" y="467360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02054" y="2230673"/>
            <a:ext cx="426995" cy="182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506003" y="210651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3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0" y="1662908"/>
            <a:ext cx="6029257" cy="45169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(1/5)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124533" y="1884450"/>
            <a:ext cx="230071" cy="182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34056" y="186974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AutoNum type="arabicPeriod"/>
            </a:pPr>
            <a:r>
              <a:rPr lang="en-US" altLang="ko-KR" sz="1100" dirty="0"/>
              <a:t>&lt;</a:t>
            </a:r>
            <a:r>
              <a:rPr lang="ko-KR" altLang="en-US" sz="1100" dirty="0"/>
              <a:t>사용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r>
              <a:rPr lang="en-US" altLang="ko-KR" sz="1100" dirty="0" smtClean="0"/>
              <a:t>“</a:t>
            </a:r>
            <a:r>
              <a:rPr lang="ko-KR" altLang="en-US" sz="1100" dirty="0" smtClean="0"/>
              <a:t>기본 사용 정보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에서 </a:t>
            </a:r>
            <a:r>
              <a:rPr lang="en-US" altLang="ko-KR" sz="1100" dirty="0" smtClean="0"/>
              <a:t>REST </a:t>
            </a:r>
            <a:r>
              <a:rPr lang="ko-KR" altLang="en-US" sz="1100" dirty="0" err="1" smtClean="0"/>
              <a:t>엔드포인트</a:t>
            </a:r>
            <a:r>
              <a:rPr lang="ko-KR" altLang="en-US" sz="1100" dirty="0" smtClean="0"/>
              <a:t> 및 모델 호출 기본 키를 확인할 수 있음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2"/>
            </a:pPr>
            <a:r>
              <a:rPr lang="en-US" altLang="ko-KR" sz="1100" dirty="0" smtClean="0"/>
              <a:t>“</a:t>
            </a:r>
            <a:r>
              <a:rPr lang="ko-KR" altLang="en-US" sz="1100" dirty="0" smtClean="0"/>
              <a:t>사용 옵션</a:t>
            </a:r>
            <a:r>
              <a:rPr lang="en-US" altLang="ko-KR" sz="1100" dirty="0" smtClean="0"/>
              <a:t>”</a:t>
            </a:r>
            <a:r>
              <a:rPr lang="ko-KR" altLang="en-US" sz="1100" dirty="0" smtClean="0"/>
              <a:t>에서 </a:t>
            </a:r>
            <a:r>
              <a:rPr lang="en-US" altLang="ko-KR" sz="1100" dirty="0" smtClean="0"/>
              <a:t>&lt;Python&gt; </a:t>
            </a:r>
            <a:r>
              <a:rPr lang="ko-KR" altLang="en-US" sz="1100" dirty="0" smtClean="0"/>
              <a:t>탭을 클릭하여 모델 호출 코드를 확인 및 복사</a:t>
            </a:r>
            <a:endParaRPr lang="en-US" altLang="ko-KR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457360" y="2146974"/>
            <a:ext cx="2870039" cy="1151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236909" y="205384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3774" y="4009947"/>
            <a:ext cx="5770630" cy="21829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86568" y="391292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3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22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0" y="1663521"/>
            <a:ext cx="6855876" cy="3357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(2/5)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 startAt="4"/>
            </a:pPr>
            <a:r>
              <a:rPr lang="en-US" altLang="ko-KR" sz="1100" dirty="0"/>
              <a:t>&lt;Notebooks&gt;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4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4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만들기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버튼을 클릭하고 </a:t>
            </a:r>
            <a:r>
              <a:rPr lang="en-US" altLang="ko-KR" sz="1100" dirty="0" smtClean="0"/>
              <a:t>&lt;</a:t>
            </a:r>
            <a:r>
              <a:rPr lang="ko-KR" altLang="en-US" sz="1100" dirty="0" smtClean="0"/>
              <a:t>새 파일 만들기</a:t>
            </a:r>
            <a:r>
              <a:rPr lang="en-US" altLang="ko-KR" sz="1100" dirty="0" smtClean="0"/>
              <a:t>&gt;</a:t>
            </a:r>
            <a:r>
              <a:rPr lang="ko-KR" altLang="en-US" sz="1100" dirty="0" smtClean="0"/>
              <a:t>를 선</a:t>
            </a:r>
            <a:r>
              <a:rPr lang="ko-KR" altLang="en-US" sz="1100" dirty="0"/>
              <a:t>택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4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4"/>
            </a:pPr>
            <a:r>
              <a:rPr lang="en-US" altLang="ko-KR" sz="1100" dirty="0" smtClean="0"/>
              <a:t>“</a:t>
            </a:r>
            <a:r>
              <a:rPr lang="ko-KR" altLang="en-US" sz="1100" dirty="0" smtClean="0"/>
              <a:t>새 파일 만들기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창에서 파일 </a:t>
            </a:r>
            <a:r>
              <a:rPr lang="ko-KR" altLang="en-US" sz="1100" dirty="0"/>
              <a:t>이름 </a:t>
            </a:r>
            <a:r>
              <a:rPr lang="ko-KR" altLang="en-US" sz="1100" dirty="0" smtClean="0"/>
              <a:t>입력 </a:t>
            </a:r>
            <a:r>
              <a:rPr lang="en-US" altLang="ko-KR" sz="1100" dirty="0" smtClean="0"/>
              <a:t>(*.</a:t>
            </a:r>
            <a:r>
              <a:rPr lang="en-US" altLang="ko-KR" sz="1100" dirty="0" err="1" smtClean="0"/>
              <a:t>ipynb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까지 입력</a:t>
            </a:r>
            <a:r>
              <a:rPr lang="en-US" altLang="ko-KR" sz="1100" dirty="0" smtClean="0"/>
              <a:t>) </a:t>
            </a:r>
            <a:r>
              <a:rPr lang="ko-KR" altLang="en-US" sz="1100" dirty="0"/>
              <a:t>및 파일 형식 </a:t>
            </a:r>
            <a:r>
              <a:rPr lang="en-US" altLang="ko-KR" sz="1100" dirty="0"/>
              <a:t>“Python Notebook” </a:t>
            </a:r>
            <a:r>
              <a:rPr lang="ko-KR" altLang="en-US" sz="1100" dirty="0"/>
              <a:t>선택</a:t>
            </a:r>
            <a:endParaRPr lang="en-US" altLang="ko-KR" sz="1100" dirty="0"/>
          </a:p>
        </p:txBody>
      </p:sp>
      <p:sp>
        <p:nvSpPr>
          <p:cNvPr id="2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53</a:t>
            </a:fld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3362284" y="3841166"/>
            <a:ext cx="600115" cy="1338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249730" y="371760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5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0376" y="2174582"/>
            <a:ext cx="510413" cy="141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867201" y="2068714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4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7" y="2401289"/>
            <a:ext cx="900428" cy="269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055" y="3754830"/>
            <a:ext cx="1248159" cy="3065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68" y="3474239"/>
            <a:ext cx="2244976" cy="25908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864738" y="4306803"/>
            <a:ext cx="2114503" cy="934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57919" y="4182836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6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7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1" y="1655281"/>
            <a:ext cx="6864293" cy="3216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(3/5)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 startAt="7"/>
            </a:pPr>
            <a:r>
              <a:rPr lang="en-US" altLang="ko-KR" sz="1100" dirty="0"/>
              <a:t>&lt;</a:t>
            </a:r>
            <a:r>
              <a:rPr lang="ko-KR" altLang="en-US" sz="1100" dirty="0"/>
              <a:t>새 컴퓨팅</a:t>
            </a:r>
            <a:r>
              <a:rPr lang="en-US" altLang="ko-KR" sz="1100" dirty="0"/>
              <a:t>&gt;</a:t>
            </a:r>
            <a:r>
              <a:rPr lang="ko-KR" altLang="en-US" sz="1100" dirty="0"/>
              <a:t>탭을 클릭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7"/>
            </a:pPr>
            <a:endParaRPr lang="en-US" altLang="ko-KR" sz="1100" dirty="0"/>
          </a:p>
          <a:p>
            <a:pPr marL="180000" indent="-180000">
              <a:buFont typeface="+mj-lt"/>
              <a:buAutoNum type="arabicPeriod" startAt="7"/>
            </a:pPr>
            <a:r>
              <a:rPr lang="ko-KR" altLang="en-US" sz="1100" dirty="0" smtClean="0"/>
              <a:t>가상 머신 유형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가상 머신 크기 등 </a:t>
            </a:r>
            <a:r>
              <a:rPr lang="ko-KR" altLang="en-US" sz="1100" dirty="0" smtClean="0"/>
              <a:t>정보 선택</a:t>
            </a:r>
            <a:endParaRPr lang="en-US" altLang="ko-KR" sz="1100" dirty="0"/>
          </a:p>
        </p:txBody>
      </p:sp>
      <p:sp>
        <p:nvSpPr>
          <p:cNvPr id="2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54</a:t>
            </a:fld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6153787" y="1945400"/>
            <a:ext cx="122153" cy="146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275940" y="1925691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7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95" y="2887894"/>
            <a:ext cx="6225847" cy="3281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790195" y="3589843"/>
            <a:ext cx="5594724" cy="2489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2317" y="345137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8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93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(4/5)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 startAt="9"/>
            </a:pPr>
            <a:r>
              <a:rPr lang="en-US" altLang="ko-KR" sz="1100" dirty="0" smtClean="0"/>
              <a:t>“</a:t>
            </a:r>
            <a:r>
              <a:rPr lang="ko-KR" altLang="en-US" sz="1100" dirty="0" smtClean="0"/>
              <a:t>설정 구성</a:t>
            </a:r>
            <a:r>
              <a:rPr lang="en-US" altLang="ko-KR" sz="1100" dirty="0" smtClean="0"/>
              <a:t>” </a:t>
            </a:r>
            <a:r>
              <a:rPr lang="ko-KR" altLang="en-US" sz="1100" dirty="0" smtClean="0"/>
              <a:t>에서 선택한 가상 머신 정보를 확인하고 컴퓨팅 이름 입력</a:t>
            </a:r>
            <a:endParaRPr lang="en-US" altLang="ko-KR" sz="1100" dirty="0"/>
          </a:p>
          <a:p>
            <a:pPr marL="180000" indent="-180000">
              <a:buFont typeface="+mj-lt"/>
              <a:buAutoNum type="arabicPeriod" startAt="9"/>
            </a:pPr>
            <a:endParaRPr lang="en-US" altLang="ko-KR" sz="1100" dirty="0"/>
          </a:p>
          <a:p>
            <a:pPr marL="228600" indent="-228600">
              <a:buFont typeface="+mj-lt"/>
              <a:buAutoNum type="arabicPeriod" startAt="9"/>
            </a:pPr>
            <a:r>
              <a:rPr lang="en-US" altLang="ko-KR" sz="1100" dirty="0" smtClean="0"/>
              <a:t> </a:t>
            </a:r>
            <a:r>
              <a:rPr lang="en-US" altLang="ko-KR" sz="1100" dirty="0"/>
              <a:t>&lt;</a:t>
            </a:r>
            <a:r>
              <a:rPr lang="ko-KR" altLang="en-US" sz="1100" dirty="0"/>
              <a:t>만들기</a:t>
            </a:r>
            <a:r>
              <a:rPr lang="en-US" altLang="ko-KR" sz="1100" dirty="0"/>
              <a:t>&gt; </a:t>
            </a:r>
            <a:r>
              <a:rPr lang="ko-KR" altLang="en-US" sz="1100" dirty="0"/>
              <a:t>버튼을 클릭하여 </a:t>
            </a:r>
            <a:r>
              <a:rPr lang="en-US" altLang="ko-KR" sz="1100" dirty="0"/>
              <a:t>Notebooks </a:t>
            </a:r>
            <a:r>
              <a:rPr lang="ko-KR" altLang="en-US" sz="1100" dirty="0"/>
              <a:t>컴퓨팅을 생성</a:t>
            </a:r>
            <a:endParaRPr lang="en-US" altLang="ko-KR" sz="1100" dirty="0"/>
          </a:p>
        </p:txBody>
      </p:sp>
      <p:sp>
        <p:nvSpPr>
          <p:cNvPr id="2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55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658937"/>
            <a:ext cx="6222470" cy="45520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8463" y="1673161"/>
            <a:ext cx="6222470" cy="1244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620933" y="165591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9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5987" y="6021333"/>
            <a:ext cx="410020" cy="151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3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72" y="1660908"/>
            <a:ext cx="6819484" cy="31770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45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smtClean="0"/>
              <a:t>호출 </a:t>
            </a:r>
            <a:r>
              <a:rPr lang="en-US" altLang="ko-KR" dirty="0" smtClean="0"/>
              <a:t>(5/5)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/>
              <a:t>생성된 컴퓨팅을 실행중인 상태를 확인할 수 있</a:t>
            </a:r>
            <a:r>
              <a:rPr lang="ko-KR" altLang="en-US" sz="1100" dirty="0"/>
              <a:t>음</a:t>
            </a: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endParaRPr lang="en-US" altLang="ko-KR" sz="1100" dirty="0" smtClean="0"/>
          </a:p>
          <a:p>
            <a:pPr marL="228600" indent="-228600">
              <a:buFont typeface="+mj-lt"/>
              <a:buAutoNum type="arabicPeriod"/>
            </a:pPr>
            <a:r>
              <a:rPr lang="ko-KR" altLang="en-US" sz="1100" dirty="0" smtClean="0"/>
              <a:t>복사된 </a:t>
            </a:r>
            <a:r>
              <a:rPr lang="ko-KR" altLang="en-US" sz="1100" dirty="0" err="1" smtClean="0"/>
              <a:t>파이썬</a:t>
            </a:r>
            <a:r>
              <a:rPr lang="ko-KR" altLang="en-US" sz="1100" dirty="0" smtClean="0"/>
              <a:t> 코드를 실행창에 </a:t>
            </a:r>
            <a:r>
              <a:rPr lang="ko-KR" altLang="en-US" sz="1100" dirty="0" err="1"/>
              <a:t>붙여넣기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56</a:t>
            </a:fld>
            <a:endParaRPr lang="en-US" altLang="ko-KR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055" y="2409940"/>
            <a:ext cx="4378427" cy="369502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478868" y="1945400"/>
            <a:ext cx="1405466" cy="146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384489" y="1831258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598501" y="2285400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6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1" y="1656961"/>
            <a:ext cx="6876888" cy="2981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호출 결과 확인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Azure Automated ML </a:t>
            </a:r>
            <a:r>
              <a:rPr lang="ko-KR" altLang="en-US" dirty="0"/>
              <a:t>실습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1224" y="1625110"/>
            <a:ext cx="237045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모델 호출 코드 실행</a:t>
            </a:r>
            <a:endParaRPr lang="en-US" altLang="ko-KR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 smtClean="0"/>
              <a:t>테스트할 </a:t>
            </a:r>
            <a:r>
              <a:rPr lang="ko-KR" altLang="en-US" sz="1100" dirty="0"/>
              <a:t>데이터를 </a:t>
            </a:r>
            <a:r>
              <a:rPr lang="en-US" altLang="ko-KR" sz="1100" dirty="0" err="1" smtClean="0"/>
              <a:t>json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형식으로 입력</a:t>
            </a: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en-US" altLang="ko-KR" sz="1100" dirty="0" smtClean="0"/>
              <a:t>&lt;</a:t>
            </a:r>
            <a:r>
              <a:rPr lang="ko-KR" altLang="en-US" sz="1100" dirty="0" smtClean="0"/>
              <a:t>셀 실행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버튼을 </a:t>
            </a:r>
            <a:r>
              <a:rPr lang="ko-KR" altLang="en-US" sz="1100" dirty="0"/>
              <a:t>클릭</a:t>
            </a: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endParaRPr lang="en-US" altLang="ko-KR" sz="1100" dirty="0"/>
          </a:p>
          <a:p>
            <a:pPr marL="180000" indent="-180000">
              <a:buFont typeface="+mj-lt"/>
              <a:buAutoNum type="arabicPeriod"/>
            </a:pPr>
            <a:r>
              <a:rPr lang="ko-KR" altLang="en-US" sz="1100" dirty="0"/>
              <a:t>모델 호출 코드를 실행하여 테스트 결과 확인</a:t>
            </a:r>
            <a:endParaRPr lang="en-US" altLang="ko-KR" sz="1100" dirty="0"/>
          </a:p>
        </p:txBody>
      </p:sp>
      <p:sp>
        <p:nvSpPr>
          <p:cNvPr id="2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57</a:t>
            </a:fld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649027" y="2214549"/>
            <a:ext cx="198385" cy="171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22417" y="2095135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2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1" y="2998886"/>
            <a:ext cx="2978123" cy="279808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타원 29"/>
          <p:cNvSpPr/>
          <p:nvPr/>
        </p:nvSpPr>
        <p:spPr>
          <a:xfrm>
            <a:off x="797183" y="2905753"/>
            <a:ext cx="188757" cy="186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1</a:t>
            </a:r>
            <a:endParaRPr lang="ko-KR" altLang="en-US" sz="1100" b="1" dirty="0">
              <a:solidFill>
                <a:schemeClr val="bg1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186" y="2998886"/>
            <a:ext cx="2948115" cy="279808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9333" y="4213263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srgbClr val="FF0000"/>
                </a:solidFill>
              </a:rPr>
              <a:t>true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50466" y="4213263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dirty="0" smtClean="0">
                <a:solidFill>
                  <a:srgbClr val="FF0000"/>
                </a:solidFill>
              </a:rPr>
              <a:t>false</a:t>
            </a:r>
            <a:endParaRPr lang="ko-KR" altLang="en-US" dirty="0" smtClean="0">
              <a:solidFill>
                <a:srgbClr val="FF0000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286243" y="5834076"/>
            <a:ext cx="3160000" cy="445895"/>
            <a:chOff x="2286243" y="5757873"/>
            <a:chExt cx="3160000" cy="445895"/>
          </a:xfrm>
        </p:grpSpPr>
        <p:sp>
          <p:nvSpPr>
            <p:cNvPr id="34" name="TextBox 33"/>
            <p:cNvSpPr txBox="1"/>
            <p:nvPr/>
          </p:nvSpPr>
          <p:spPr>
            <a:xfrm>
              <a:off x="2357578" y="5916609"/>
              <a:ext cx="1102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테스트 결과</a:t>
              </a:r>
              <a:r>
                <a:rPr lang="en-US" altLang="ko-KR" sz="1200" dirty="0"/>
                <a:t>:</a:t>
              </a:r>
              <a:endParaRPr lang="ko-KR" altLang="en-US" sz="1200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412399" y="5866426"/>
              <a:ext cx="3033844" cy="3373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2286243" y="5757873"/>
              <a:ext cx="188757" cy="18626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Rix고딕 EB" panose="02020603020101020101" pitchFamily="18" charset="-127"/>
                  <a:ea typeface="Rix고딕 EB" panose="02020603020101020101" pitchFamily="18" charset="-127"/>
                </a:rPr>
                <a:t>3</a:t>
              </a:r>
              <a:endParaRPr lang="ko-KR" altLang="en-US" sz="1100" b="1" dirty="0">
                <a:solidFill>
                  <a:schemeClr val="bg1"/>
                </a:solidFill>
                <a:latin typeface="Rix고딕 EB" panose="02020603020101020101" pitchFamily="18" charset="-127"/>
                <a:ea typeface="Rix고딕 EB" panose="02020603020101020101" pitchFamily="18" charset="-127"/>
              </a:endParaRPr>
            </a:p>
          </p:txBody>
        </p:sp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854" y="5909586"/>
              <a:ext cx="20574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1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 latinLnBrk="0"/>
            <a:fld id="{F83005E4-C3F3-420A-8F83-CC0B60522D03}" type="slidenum">
              <a:rPr lang="en-US" altLang="ko-KR" smtClean="0"/>
              <a:pPr defTabSz="918953" latinLnBrk="0"/>
              <a:t>58</a:t>
            </a:fld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821F93-175C-46C8-8AE1-C382D472D201}"/>
              </a:ext>
            </a:extLst>
          </p:cNvPr>
          <p:cNvSpPr txBox="1"/>
          <p:nvPr/>
        </p:nvSpPr>
        <p:spPr>
          <a:xfrm>
            <a:off x="2430519" y="2831860"/>
            <a:ext cx="482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gradFill>
                  <a:gsLst>
                    <a:gs pos="48333">
                      <a:schemeClr val="bg1"/>
                    </a:gs>
                    <a:gs pos="62917">
                      <a:schemeClr val="bg1"/>
                    </a:gs>
                  </a:gsLst>
                  <a:lin ang="5400000" scaled="0"/>
                </a:gradFill>
                <a:latin typeface="Rix고딕 B" panose="02020603020101020101" pitchFamily="18" charset="-127"/>
                <a:ea typeface="Rix고딕 B" panose="02020603020101020101" pitchFamily="18" charset="-127"/>
              </a:rPr>
              <a:t>Q &amp; A</a:t>
            </a:r>
            <a:endParaRPr lang="en-US" altLang="ko-KR" sz="3600" b="1" dirty="0">
              <a:gradFill>
                <a:gsLst>
                  <a:gs pos="48333">
                    <a:schemeClr val="bg1"/>
                  </a:gs>
                  <a:gs pos="62917">
                    <a:schemeClr val="bg1"/>
                  </a:gs>
                </a:gsLst>
                <a:lin ang="5400000" scaled="0"/>
              </a:gra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8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5311140" y="1950720"/>
            <a:ext cx="4930140" cy="3642360"/>
          </a:xfrm>
          <a:prstGeom prst="roundRect">
            <a:avLst>
              <a:gd name="adj" fmla="val 466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Machine Learning Notebooks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6</a:t>
            </a:fld>
            <a:endParaRPr lang="en-US" altLang="ko-KR" dirty="0"/>
          </a:p>
        </p:txBody>
      </p:sp>
      <p:sp>
        <p:nvSpPr>
          <p:cNvPr id="6" name="Text Placeholder 1">
            <a:extLst>
              <a:ext uri="{FF2B5EF4-FFF2-40B4-BE49-F238E27FC236}">
                <a16:creationId xmlns="" xmlns:a16="http://schemas.microsoft.com/office/drawing/2014/main" id="{96A54972-E1B8-44E4-A639-9F96BA657A4D}"/>
              </a:ext>
            </a:extLst>
          </p:cNvPr>
          <p:cNvSpPr txBox="1">
            <a:spLocks/>
          </p:cNvSpPr>
          <p:nvPr/>
        </p:nvSpPr>
        <p:spPr>
          <a:xfrm>
            <a:off x="536512" y="2447351"/>
            <a:ext cx="4710877" cy="2896014"/>
          </a:xfrm>
          <a:prstGeom prst="rect">
            <a:avLst/>
          </a:prstGeom>
        </p:spPr>
        <p:txBody>
          <a:bodyPr anchor="ctr"/>
          <a:lstStyle>
            <a:lvl1pPr marL="0" indent="0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4000" kern="1200" spc="-70" baseline="0">
                <a:solidFill>
                  <a:srgbClr val="00B0F0"/>
                </a:solidFill>
                <a:latin typeface="에스코어 드림 5 Medium" pitchFamily="34" charset="-127"/>
                <a:ea typeface="에스코어 드림 5 Medium" pitchFamily="34" charset="-127"/>
                <a:cs typeface="+mn-cs"/>
              </a:defRPr>
            </a:lvl1pPr>
            <a:lvl2pPr marL="742856" indent="-285714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56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9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40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82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24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67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08" indent="-228571" algn="l" defTabSz="91428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>
                <a:solidFill>
                  <a:schemeClr val="tx1"/>
                </a:solidFill>
              </a:rPr>
              <a:t>데이터 과학자가 머신 러닝을 시작할 수 있는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클라우드</a:t>
            </a:r>
            <a:r>
              <a:rPr lang="ko-KR" altLang="en-US" sz="1200" dirty="0" smtClean="0">
                <a:solidFill>
                  <a:schemeClr val="tx1"/>
                </a:solidFill>
              </a:rPr>
              <a:t> 기반 솔루션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Azure Machine Learning Python </a:t>
            </a:r>
            <a:r>
              <a:rPr lang="ko-KR" altLang="en-US" sz="1200" dirty="0" smtClean="0">
                <a:solidFill>
                  <a:schemeClr val="tx1"/>
                </a:solidFill>
              </a:rPr>
              <a:t>및 </a:t>
            </a:r>
            <a:r>
              <a:rPr lang="en-US" altLang="ko-KR" sz="1200" dirty="0" smtClean="0">
                <a:solidFill>
                  <a:schemeClr val="tx1"/>
                </a:solidFill>
              </a:rPr>
              <a:t>R SDK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사용하는 통합 </a:t>
            </a:r>
            <a:r>
              <a:rPr lang="en-US" altLang="ko-KR" sz="1200" dirty="0" smtClean="0">
                <a:solidFill>
                  <a:schemeClr val="tx1"/>
                </a:solidFill>
              </a:rPr>
              <a:t>Notebooks </a:t>
            </a:r>
            <a:r>
              <a:rPr lang="ko-KR" altLang="en-US" sz="1200" dirty="0" smtClean="0">
                <a:solidFill>
                  <a:schemeClr val="tx1"/>
                </a:solidFill>
              </a:rPr>
              <a:t>를 통해 모델을 쉽게 구축 및 배포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ko-KR" altLang="en-US" sz="1200" dirty="0" smtClean="0">
                <a:solidFill>
                  <a:schemeClr val="tx1"/>
                </a:solidFill>
              </a:rPr>
              <a:t>공동 작업 공간을 통해 모델 디버그 및 </a:t>
            </a:r>
            <a:r>
              <a:rPr lang="en-US" altLang="ko-KR" sz="1200" dirty="0" smtClean="0">
                <a:solidFill>
                  <a:schemeClr val="tx1"/>
                </a:solidFill>
              </a:rPr>
              <a:t>Notebooks</a:t>
            </a:r>
            <a:r>
              <a:rPr lang="ko-KR" altLang="en-US" sz="1200" dirty="0" smtClean="0">
                <a:solidFill>
                  <a:schemeClr val="tx1"/>
                </a:solidFill>
              </a:rPr>
              <a:t>  공유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7" name="Picture 14" descr="A screenshot of Automated ML">
            <a:extLst>
              <a:ext uri="{FF2B5EF4-FFF2-40B4-BE49-F238E27FC236}">
                <a16:creationId xmlns="" xmlns:a16="http://schemas.microsoft.com/office/drawing/2014/main" id="{7E177B21-1422-460C-816D-F9D21EF32D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520" y="2124481"/>
            <a:ext cx="4415204" cy="327898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521" y="2123191"/>
            <a:ext cx="4420480" cy="328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1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Automated </a:t>
            </a:r>
            <a:r>
              <a:rPr lang="en-US" altLang="ko-KR" dirty="0"/>
              <a:t>ML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smtClean="0"/>
              <a:t>Azure Machine Learning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7</a:t>
            </a:fld>
            <a:endParaRPr lang="en-US" altLang="ko-KR" dirty="0"/>
          </a:p>
        </p:txBody>
      </p:sp>
      <p:sp>
        <p:nvSpPr>
          <p:cNvPr id="7" name="Rectangle 130">
            <a:extLst>
              <a:ext uri="{FF2B5EF4-FFF2-40B4-BE49-F238E27FC236}">
                <a16:creationId xmlns="" xmlns:a16="http://schemas.microsoft.com/office/drawing/2014/main" id="{091B2D8F-D3DA-49A9-A5AF-46A677D06B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76090" y="3476690"/>
            <a:ext cx="500212" cy="2351290"/>
          </a:xfrm>
          <a:prstGeom prst="rect">
            <a:avLst/>
          </a:prstGeom>
          <a:solidFill>
            <a:srgbClr val="0078D4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131">
            <a:extLst>
              <a:ext uri="{FF2B5EF4-FFF2-40B4-BE49-F238E27FC236}">
                <a16:creationId xmlns="" xmlns:a16="http://schemas.microsoft.com/office/drawing/2014/main" id="{7670EB8C-6A32-4B39-A0F6-DF3CAE66DC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05301" y="2683094"/>
            <a:ext cx="3707589" cy="3145222"/>
            <a:chOff x="3768656" y="2736507"/>
            <a:chExt cx="4654688" cy="3207835"/>
          </a:xfrm>
        </p:grpSpPr>
        <p:sp>
          <p:nvSpPr>
            <p:cNvPr id="9" name="Rectangle 132">
              <a:extLst>
                <a:ext uri="{FF2B5EF4-FFF2-40B4-BE49-F238E27FC236}">
                  <a16:creationId xmlns="" xmlns:a16="http://schemas.microsoft.com/office/drawing/2014/main" id="{B458C39C-1558-412E-96A6-D40BC209E99E}"/>
                </a:ext>
              </a:extLst>
            </p:cNvPr>
            <p:cNvSpPr/>
            <p:nvPr/>
          </p:nvSpPr>
          <p:spPr bwMode="auto">
            <a:xfrm>
              <a:off x="7638318" y="543577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133">
              <a:extLst>
                <a:ext uri="{FF2B5EF4-FFF2-40B4-BE49-F238E27FC236}">
                  <a16:creationId xmlns="" xmlns:a16="http://schemas.microsoft.com/office/drawing/2014/main" id="{812DD454-7376-498F-BB29-632AB7554355}"/>
                </a:ext>
              </a:extLst>
            </p:cNvPr>
            <p:cNvSpPr/>
            <p:nvPr/>
          </p:nvSpPr>
          <p:spPr bwMode="auto">
            <a:xfrm>
              <a:off x="3768656" y="2736507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34">
              <a:extLst>
                <a:ext uri="{FF2B5EF4-FFF2-40B4-BE49-F238E27FC236}">
                  <a16:creationId xmlns="" xmlns:a16="http://schemas.microsoft.com/office/drawing/2014/main" id="{9224861B-DA99-4119-8C29-23DF342C2359}"/>
                </a:ext>
              </a:extLst>
            </p:cNvPr>
            <p:cNvSpPr/>
            <p:nvPr/>
          </p:nvSpPr>
          <p:spPr bwMode="auto">
            <a:xfrm>
              <a:off x="3768656" y="3411121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35">
              <a:extLst>
                <a:ext uri="{FF2B5EF4-FFF2-40B4-BE49-F238E27FC236}">
                  <a16:creationId xmlns="" xmlns:a16="http://schemas.microsoft.com/office/drawing/2014/main" id="{559D0793-6A18-428B-9D49-C156F03F87B9}"/>
                </a:ext>
              </a:extLst>
            </p:cNvPr>
            <p:cNvSpPr/>
            <p:nvPr/>
          </p:nvSpPr>
          <p:spPr bwMode="auto">
            <a:xfrm>
              <a:off x="3768656" y="4085734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36">
              <a:extLst>
                <a:ext uri="{FF2B5EF4-FFF2-40B4-BE49-F238E27FC236}">
                  <a16:creationId xmlns="" xmlns:a16="http://schemas.microsoft.com/office/drawing/2014/main" id="{61D9D260-C258-4F17-9556-7140C1F3A2A6}"/>
                </a:ext>
              </a:extLst>
            </p:cNvPr>
            <p:cNvSpPr/>
            <p:nvPr/>
          </p:nvSpPr>
          <p:spPr bwMode="auto">
            <a:xfrm>
              <a:off x="3768656" y="476139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7">
              <a:extLst>
                <a:ext uri="{FF2B5EF4-FFF2-40B4-BE49-F238E27FC236}">
                  <a16:creationId xmlns="" xmlns:a16="http://schemas.microsoft.com/office/drawing/2014/main" id="{0E9FA150-DC11-47A5-A8AE-A33120B9C840}"/>
                </a:ext>
              </a:extLst>
            </p:cNvPr>
            <p:cNvSpPr/>
            <p:nvPr/>
          </p:nvSpPr>
          <p:spPr bwMode="auto">
            <a:xfrm>
              <a:off x="3768656" y="543577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38">
              <a:extLst>
                <a:ext uri="{FF2B5EF4-FFF2-40B4-BE49-F238E27FC236}">
                  <a16:creationId xmlns="" xmlns:a16="http://schemas.microsoft.com/office/drawing/2014/main" id="{5D7FD371-50E9-41CD-B784-71842ED127F7}"/>
                </a:ext>
              </a:extLst>
            </p:cNvPr>
            <p:cNvSpPr/>
            <p:nvPr/>
          </p:nvSpPr>
          <p:spPr bwMode="auto">
            <a:xfrm>
              <a:off x="4736071" y="2736507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39">
              <a:extLst>
                <a:ext uri="{FF2B5EF4-FFF2-40B4-BE49-F238E27FC236}">
                  <a16:creationId xmlns="" xmlns:a16="http://schemas.microsoft.com/office/drawing/2014/main" id="{730CD4FC-60AF-47D8-A152-AC569BF1680F}"/>
                </a:ext>
              </a:extLst>
            </p:cNvPr>
            <p:cNvSpPr/>
            <p:nvPr/>
          </p:nvSpPr>
          <p:spPr bwMode="auto">
            <a:xfrm>
              <a:off x="4736071" y="3411121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40">
              <a:extLst>
                <a:ext uri="{FF2B5EF4-FFF2-40B4-BE49-F238E27FC236}">
                  <a16:creationId xmlns="" xmlns:a16="http://schemas.microsoft.com/office/drawing/2014/main" id="{AD2AFB20-217E-4567-A922-A0001F7B6DBB}"/>
                </a:ext>
              </a:extLst>
            </p:cNvPr>
            <p:cNvSpPr/>
            <p:nvPr/>
          </p:nvSpPr>
          <p:spPr bwMode="auto">
            <a:xfrm>
              <a:off x="4736071" y="4085734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41">
              <a:extLst>
                <a:ext uri="{FF2B5EF4-FFF2-40B4-BE49-F238E27FC236}">
                  <a16:creationId xmlns="" xmlns:a16="http://schemas.microsoft.com/office/drawing/2014/main" id="{35F5EB32-DE44-4123-9CEC-A149647A641B}"/>
                </a:ext>
              </a:extLst>
            </p:cNvPr>
            <p:cNvSpPr/>
            <p:nvPr/>
          </p:nvSpPr>
          <p:spPr bwMode="auto">
            <a:xfrm>
              <a:off x="4736071" y="476139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42">
              <a:extLst>
                <a:ext uri="{FF2B5EF4-FFF2-40B4-BE49-F238E27FC236}">
                  <a16:creationId xmlns="" xmlns:a16="http://schemas.microsoft.com/office/drawing/2014/main" id="{E200A99F-B0B3-47E5-830F-D54D3966BE99}"/>
                </a:ext>
              </a:extLst>
            </p:cNvPr>
            <p:cNvSpPr/>
            <p:nvPr/>
          </p:nvSpPr>
          <p:spPr bwMode="auto">
            <a:xfrm>
              <a:off x="4736071" y="543577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43">
              <a:extLst>
                <a:ext uri="{FF2B5EF4-FFF2-40B4-BE49-F238E27FC236}">
                  <a16:creationId xmlns="" xmlns:a16="http://schemas.microsoft.com/office/drawing/2014/main" id="{F0DAD6AE-BD7A-46E6-9E3E-839912CCDF88}"/>
                </a:ext>
              </a:extLst>
            </p:cNvPr>
            <p:cNvSpPr/>
            <p:nvPr/>
          </p:nvSpPr>
          <p:spPr bwMode="auto">
            <a:xfrm>
              <a:off x="5703486" y="2736507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144">
              <a:extLst>
                <a:ext uri="{FF2B5EF4-FFF2-40B4-BE49-F238E27FC236}">
                  <a16:creationId xmlns="" xmlns:a16="http://schemas.microsoft.com/office/drawing/2014/main" id="{9E1E9603-ECFE-4402-A765-A33ED090E003}"/>
                </a:ext>
              </a:extLst>
            </p:cNvPr>
            <p:cNvSpPr/>
            <p:nvPr/>
          </p:nvSpPr>
          <p:spPr bwMode="auto">
            <a:xfrm>
              <a:off x="5703486" y="3411121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145">
              <a:extLst>
                <a:ext uri="{FF2B5EF4-FFF2-40B4-BE49-F238E27FC236}">
                  <a16:creationId xmlns="" xmlns:a16="http://schemas.microsoft.com/office/drawing/2014/main" id="{64B7D9B6-6C30-4DB9-AE65-8F5BEB95870A}"/>
                </a:ext>
              </a:extLst>
            </p:cNvPr>
            <p:cNvSpPr/>
            <p:nvPr/>
          </p:nvSpPr>
          <p:spPr bwMode="auto">
            <a:xfrm>
              <a:off x="5703486" y="4085734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150">
              <a:extLst>
                <a:ext uri="{FF2B5EF4-FFF2-40B4-BE49-F238E27FC236}">
                  <a16:creationId xmlns="" xmlns:a16="http://schemas.microsoft.com/office/drawing/2014/main" id="{15CF0E22-D9EF-4B4D-ADE0-52E174B18428}"/>
                </a:ext>
              </a:extLst>
            </p:cNvPr>
            <p:cNvSpPr/>
            <p:nvPr/>
          </p:nvSpPr>
          <p:spPr bwMode="auto">
            <a:xfrm>
              <a:off x="5703486" y="476139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151">
              <a:extLst>
                <a:ext uri="{FF2B5EF4-FFF2-40B4-BE49-F238E27FC236}">
                  <a16:creationId xmlns="" xmlns:a16="http://schemas.microsoft.com/office/drawing/2014/main" id="{EDCD6C34-26F7-447F-9E11-067D5AB212F8}"/>
                </a:ext>
              </a:extLst>
            </p:cNvPr>
            <p:cNvSpPr/>
            <p:nvPr/>
          </p:nvSpPr>
          <p:spPr bwMode="auto">
            <a:xfrm>
              <a:off x="5703486" y="543577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152">
              <a:extLst>
                <a:ext uri="{FF2B5EF4-FFF2-40B4-BE49-F238E27FC236}">
                  <a16:creationId xmlns="" xmlns:a16="http://schemas.microsoft.com/office/drawing/2014/main" id="{787A8642-98E0-4923-8C4C-AF891DAD4A47}"/>
                </a:ext>
              </a:extLst>
            </p:cNvPr>
            <p:cNvSpPr/>
            <p:nvPr/>
          </p:nvSpPr>
          <p:spPr bwMode="auto">
            <a:xfrm>
              <a:off x="6670901" y="2736507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156">
              <a:extLst>
                <a:ext uri="{FF2B5EF4-FFF2-40B4-BE49-F238E27FC236}">
                  <a16:creationId xmlns="" xmlns:a16="http://schemas.microsoft.com/office/drawing/2014/main" id="{2721D227-8D55-4D1A-8B6C-F89FF241C3F3}"/>
                </a:ext>
              </a:extLst>
            </p:cNvPr>
            <p:cNvSpPr/>
            <p:nvPr/>
          </p:nvSpPr>
          <p:spPr bwMode="auto">
            <a:xfrm>
              <a:off x="6670901" y="3411121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157">
              <a:extLst>
                <a:ext uri="{FF2B5EF4-FFF2-40B4-BE49-F238E27FC236}">
                  <a16:creationId xmlns="" xmlns:a16="http://schemas.microsoft.com/office/drawing/2014/main" id="{A8BC2D76-B662-46E0-82A9-0F72AAA23B3B}"/>
                </a:ext>
              </a:extLst>
            </p:cNvPr>
            <p:cNvSpPr/>
            <p:nvPr/>
          </p:nvSpPr>
          <p:spPr bwMode="auto">
            <a:xfrm>
              <a:off x="6670901" y="4085734"/>
              <a:ext cx="785026" cy="508572"/>
            </a:xfrm>
            <a:prstGeom prst="rect">
              <a:avLst/>
            </a:prstGeom>
            <a:solidFill>
              <a:srgbClr val="E6E6E6"/>
            </a:solidFill>
            <a:ln w="222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158">
              <a:extLst>
                <a:ext uri="{FF2B5EF4-FFF2-40B4-BE49-F238E27FC236}">
                  <a16:creationId xmlns="" xmlns:a16="http://schemas.microsoft.com/office/drawing/2014/main" id="{6674992D-8030-49B0-99E0-996B15B84847}"/>
                </a:ext>
              </a:extLst>
            </p:cNvPr>
            <p:cNvSpPr/>
            <p:nvPr/>
          </p:nvSpPr>
          <p:spPr bwMode="auto">
            <a:xfrm>
              <a:off x="6670901" y="476139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162">
              <a:extLst>
                <a:ext uri="{FF2B5EF4-FFF2-40B4-BE49-F238E27FC236}">
                  <a16:creationId xmlns="" xmlns:a16="http://schemas.microsoft.com/office/drawing/2014/main" id="{0D3CB577-128A-43FD-8BEB-D2160DF3D057}"/>
                </a:ext>
              </a:extLst>
            </p:cNvPr>
            <p:cNvSpPr/>
            <p:nvPr/>
          </p:nvSpPr>
          <p:spPr bwMode="auto">
            <a:xfrm>
              <a:off x="6670901" y="543577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163">
              <a:extLst>
                <a:ext uri="{FF2B5EF4-FFF2-40B4-BE49-F238E27FC236}">
                  <a16:creationId xmlns="" xmlns:a16="http://schemas.microsoft.com/office/drawing/2014/main" id="{B9E86FD7-8490-43FE-B241-91C02130F1C9}"/>
                </a:ext>
              </a:extLst>
            </p:cNvPr>
            <p:cNvSpPr/>
            <p:nvPr/>
          </p:nvSpPr>
          <p:spPr bwMode="auto">
            <a:xfrm>
              <a:off x="7638318" y="2736507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164">
              <a:extLst>
                <a:ext uri="{FF2B5EF4-FFF2-40B4-BE49-F238E27FC236}">
                  <a16:creationId xmlns="" xmlns:a16="http://schemas.microsoft.com/office/drawing/2014/main" id="{41BD442E-0066-4D78-B172-53EF07816964}"/>
                </a:ext>
              </a:extLst>
            </p:cNvPr>
            <p:cNvSpPr/>
            <p:nvPr/>
          </p:nvSpPr>
          <p:spPr bwMode="auto">
            <a:xfrm>
              <a:off x="7638318" y="3411121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165">
              <a:extLst>
                <a:ext uri="{FF2B5EF4-FFF2-40B4-BE49-F238E27FC236}">
                  <a16:creationId xmlns="" xmlns:a16="http://schemas.microsoft.com/office/drawing/2014/main" id="{72A3A8E6-E052-4BC9-A9A0-6978F3B5254E}"/>
                </a:ext>
              </a:extLst>
            </p:cNvPr>
            <p:cNvSpPr/>
            <p:nvPr/>
          </p:nvSpPr>
          <p:spPr bwMode="auto">
            <a:xfrm>
              <a:off x="7638318" y="4085734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166">
              <a:extLst>
                <a:ext uri="{FF2B5EF4-FFF2-40B4-BE49-F238E27FC236}">
                  <a16:creationId xmlns="" xmlns:a16="http://schemas.microsoft.com/office/drawing/2014/main" id="{4D5214A1-7E65-4263-AA0C-5CB0340F3A2E}"/>
                </a:ext>
              </a:extLst>
            </p:cNvPr>
            <p:cNvSpPr/>
            <p:nvPr/>
          </p:nvSpPr>
          <p:spPr bwMode="auto">
            <a:xfrm>
              <a:off x="7638318" y="4761390"/>
              <a:ext cx="785026" cy="508572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444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Rectangle 167">
            <a:extLst>
              <a:ext uri="{FF2B5EF4-FFF2-40B4-BE49-F238E27FC236}">
                <a16:creationId xmlns="" xmlns:a16="http://schemas.microsoft.com/office/drawing/2014/main" id="{118D470C-2706-4940-8368-2888C2446B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6" y="5329670"/>
            <a:ext cx="625295" cy="498645"/>
          </a:xfrm>
          <a:prstGeom prst="rect">
            <a:avLst/>
          </a:prstGeom>
          <a:solidFill>
            <a:srgbClr val="B8D0E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168">
            <a:extLst>
              <a:ext uri="{FF2B5EF4-FFF2-40B4-BE49-F238E27FC236}">
                <a16:creationId xmlns="" xmlns:a16="http://schemas.microsoft.com/office/drawing/2014/main" id="{1053938A-38EC-45E8-9FBB-9E32516C56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05302" y="5329670"/>
            <a:ext cx="625295" cy="498645"/>
          </a:xfrm>
          <a:prstGeom prst="rect">
            <a:avLst/>
          </a:prstGeom>
          <a:solidFill>
            <a:srgbClr val="B8D0E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169">
            <a:extLst>
              <a:ext uri="{FF2B5EF4-FFF2-40B4-BE49-F238E27FC236}">
                <a16:creationId xmlns="" xmlns:a16="http://schemas.microsoft.com/office/drawing/2014/main" id="{3DA9B363-83E0-46FC-AAA3-B7ED42963D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5" y="2683094"/>
            <a:ext cx="625295" cy="498645"/>
          </a:xfrm>
          <a:prstGeom prst="rect">
            <a:avLst/>
          </a:prstGeom>
          <a:solidFill>
            <a:srgbClr val="B8D0E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170">
            <a:extLst>
              <a:ext uri="{FF2B5EF4-FFF2-40B4-BE49-F238E27FC236}">
                <a16:creationId xmlns="" xmlns:a16="http://schemas.microsoft.com/office/drawing/2014/main" id="{FDAD942D-28B0-4555-A43C-FC295BA97E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5" y="4668453"/>
            <a:ext cx="625295" cy="498645"/>
          </a:xfrm>
          <a:prstGeom prst="rect">
            <a:avLst/>
          </a:prstGeom>
          <a:solidFill>
            <a:srgbClr val="B8D0E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171">
            <a:extLst>
              <a:ext uri="{FF2B5EF4-FFF2-40B4-BE49-F238E27FC236}">
                <a16:creationId xmlns="" xmlns:a16="http://schemas.microsoft.com/office/drawing/2014/main" id="{78EAB433-C356-4365-A354-EFC995200D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17022" y="4005985"/>
            <a:ext cx="625295" cy="498645"/>
          </a:xfrm>
          <a:prstGeom prst="rect">
            <a:avLst/>
          </a:prstGeom>
          <a:solidFill>
            <a:srgbClr val="B8D0E2"/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172">
            <a:extLst>
              <a:ext uri="{FF2B5EF4-FFF2-40B4-BE49-F238E27FC236}">
                <a16:creationId xmlns="" xmlns:a16="http://schemas.microsoft.com/office/drawing/2014/main" id="{CE1EDBA9-5CF0-4478-A753-DF35D684E4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6" y="3344540"/>
            <a:ext cx="625295" cy="498645"/>
          </a:xfrm>
          <a:prstGeom prst="rect">
            <a:avLst/>
          </a:prstGeom>
          <a:solidFill>
            <a:srgbClr val="B8D0E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173">
            <a:extLst>
              <a:ext uri="{FF2B5EF4-FFF2-40B4-BE49-F238E27FC236}">
                <a16:creationId xmlns="" xmlns:a16="http://schemas.microsoft.com/office/drawing/2014/main" id="{D8908079-2556-4A30-BC18-56D63E8561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61655" y="3427085"/>
            <a:ext cx="1270964" cy="264322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8885" tIns="39443" rIns="78885" bIns="39443" rtlCol="0" anchor="t">
            <a:spAutoFit/>
          </a:bodyPr>
          <a:lstStyle/>
          <a:p>
            <a:pPr algn="ctr" defTabSz="788853">
              <a:defRPr/>
            </a:pPr>
            <a:r>
              <a:rPr lang="en-US" sz="1200" kern="0">
                <a:solidFill>
                  <a:srgbClr val="0078D4"/>
                </a:solidFill>
                <a:latin typeface="Segoe UI Semibold"/>
              </a:rPr>
              <a:t>Enter data</a:t>
            </a:r>
          </a:p>
        </p:txBody>
      </p:sp>
      <p:sp>
        <p:nvSpPr>
          <p:cNvPr id="41" name="Rectangle 174">
            <a:extLst>
              <a:ext uri="{FF2B5EF4-FFF2-40B4-BE49-F238E27FC236}">
                <a16:creationId xmlns="" xmlns:a16="http://schemas.microsoft.com/office/drawing/2014/main" id="{E61EE2D5-526B-431C-B74D-D735B3F05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5497" y="4435618"/>
            <a:ext cx="1283280" cy="264322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8885" tIns="39443" rIns="78885" bIns="39443" rtlCol="0" anchor="ctr">
            <a:spAutoFit/>
          </a:bodyPr>
          <a:lstStyle/>
          <a:p>
            <a:pPr algn="ctr" defTabSz="788853">
              <a:defRPr/>
            </a:pPr>
            <a:r>
              <a:rPr lang="en-US" sz="1200" kern="0">
                <a:solidFill>
                  <a:srgbClr val="0078D4"/>
                </a:solidFill>
                <a:latin typeface="Segoe UI Semibold"/>
              </a:rPr>
              <a:t>Define goals</a:t>
            </a:r>
          </a:p>
        </p:txBody>
      </p:sp>
      <p:sp>
        <p:nvSpPr>
          <p:cNvPr id="42" name="Rectangle 175">
            <a:extLst>
              <a:ext uri="{FF2B5EF4-FFF2-40B4-BE49-F238E27FC236}">
                <a16:creationId xmlns="" xmlns:a16="http://schemas.microsoft.com/office/drawing/2014/main" id="{C1A9C3F1-91BA-4AD7-8D2D-FD2917C81C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5497" y="5333095"/>
            <a:ext cx="1283280" cy="448988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8885" tIns="39443" rIns="78885" bIns="39443" rtlCol="0" anchor="ctr">
            <a:spAutoFit/>
          </a:bodyPr>
          <a:lstStyle/>
          <a:p>
            <a:pPr algn="ctr" defTabSz="788853">
              <a:defRPr/>
            </a:pPr>
            <a:r>
              <a:rPr lang="en-US" sz="1200" kern="0">
                <a:solidFill>
                  <a:srgbClr val="0078D4"/>
                </a:solidFill>
                <a:latin typeface="Segoe UI Semibold"/>
              </a:rPr>
              <a:t>Apply constraints</a:t>
            </a:r>
          </a:p>
        </p:txBody>
      </p:sp>
      <p:sp>
        <p:nvSpPr>
          <p:cNvPr id="43" name="Rectangle 176">
            <a:extLst>
              <a:ext uri="{FF2B5EF4-FFF2-40B4-BE49-F238E27FC236}">
                <a16:creationId xmlns="" xmlns:a16="http://schemas.microsoft.com/office/drawing/2014/main" id="{708EF0D2-613D-4F58-BF41-2B5CAFB6DF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9197" y="1897943"/>
            <a:ext cx="1830459" cy="341266"/>
          </a:xfrm>
          <a:prstGeom prst="rect">
            <a:avLst/>
          </a:prstGeom>
          <a:noFill/>
        </p:spPr>
        <p:txBody>
          <a:bodyPr wrap="square" lIns="78885" tIns="39443" rIns="78885" bIns="39443">
            <a:spAutoFit/>
          </a:bodyPr>
          <a:lstStyle/>
          <a:p>
            <a:pPr algn="ctr" defTabSz="788853">
              <a:defRPr/>
            </a:pPr>
            <a:r>
              <a:rPr lang="en-US" sz="1700">
                <a:solidFill>
                  <a:srgbClr val="0078D4"/>
                </a:solidFill>
                <a:latin typeface="Segoe UI Semibold"/>
              </a:rPr>
              <a:t>Input</a:t>
            </a:r>
          </a:p>
        </p:txBody>
      </p:sp>
      <p:sp>
        <p:nvSpPr>
          <p:cNvPr id="44" name="Isosceles Triangle 31">
            <a:extLst>
              <a:ext uri="{FF2B5EF4-FFF2-40B4-BE49-F238E27FC236}">
                <a16:creationId xmlns="" xmlns:a16="http://schemas.microsoft.com/office/drawing/2014/main" id="{A6304869-68CB-4CED-BB18-146750DC97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307697" y="4238476"/>
            <a:ext cx="2058989" cy="253368"/>
          </a:xfrm>
          <a:custGeom>
            <a:avLst/>
            <a:gdLst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  <a:gd name="connsiteX3" fmla="*/ 0 w 3934939"/>
              <a:gd name="connsiteY3" fmla="*/ 384890 h 384890"/>
              <a:gd name="connsiteX0" fmla="*/ 0 w 3934939"/>
              <a:gd name="connsiteY0" fmla="*/ 384890 h 469590"/>
              <a:gd name="connsiteX1" fmla="*/ 1967470 w 3934939"/>
              <a:gd name="connsiteY1" fmla="*/ 0 h 469590"/>
              <a:gd name="connsiteX2" fmla="*/ 3934939 w 3934939"/>
              <a:gd name="connsiteY2" fmla="*/ 384890 h 469590"/>
              <a:gd name="connsiteX3" fmla="*/ 2070893 w 3934939"/>
              <a:gd name="connsiteY3" fmla="*/ 469590 h 469590"/>
              <a:gd name="connsiteX4" fmla="*/ 0 w 3934939"/>
              <a:gd name="connsiteY4" fmla="*/ 384890 h 469590"/>
              <a:gd name="connsiteX0" fmla="*/ 2070893 w 3934939"/>
              <a:gd name="connsiteY0" fmla="*/ 469590 h 561030"/>
              <a:gd name="connsiteX1" fmla="*/ 0 w 3934939"/>
              <a:gd name="connsiteY1" fmla="*/ 384890 h 561030"/>
              <a:gd name="connsiteX2" fmla="*/ 1967470 w 3934939"/>
              <a:gd name="connsiteY2" fmla="*/ 0 h 561030"/>
              <a:gd name="connsiteX3" fmla="*/ 3934939 w 3934939"/>
              <a:gd name="connsiteY3" fmla="*/ 384890 h 561030"/>
              <a:gd name="connsiteX4" fmla="*/ 2162333 w 3934939"/>
              <a:gd name="connsiteY4" fmla="*/ 561030 h 561030"/>
              <a:gd name="connsiteX0" fmla="*/ 0 w 3934939"/>
              <a:gd name="connsiteY0" fmla="*/ 384890 h 561030"/>
              <a:gd name="connsiteX1" fmla="*/ 1967470 w 3934939"/>
              <a:gd name="connsiteY1" fmla="*/ 0 h 561030"/>
              <a:gd name="connsiteX2" fmla="*/ 3934939 w 3934939"/>
              <a:gd name="connsiteY2" fmla="*/ 384890 h 561030"/>
              <a:gd name="connsiteX3" fmla="*/ 2162333 w 3934939"/>
              <a:gd name="connsiteY3" fmla="*/ 561030 h 561030"/>
              <a:gd name="connsiteX0" fmla="*/ 0 w 3934939"/>
              <a:gd name="connsiteY0" fmla="*/ 384890 h 384890"/>
              <a:gd name="connsiteX1" fmla="*/ 1967470 w 3934939"/>
              <a:gd name="connsiteY1" fmla="*/ 0 h 384890"/>
              <a:gd name="connsiteX2" fmla="*/ 3934939 w 3934939"/>
              <a:gd name="connsiteY2" fmla="*/ 384890 h 38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84890">
                <a:moveTo>
                  <a:pt x="0" y="384890"/>
                </a:moveTo>
                <a:lnTo>
                  <a:pt x="1967470" y="0"/>
                </a:lnTo>
                <a:lnTo>
                  <a:pt x="3934939" y="384890"/>
                </a:lnTo>
              </a:path>
            </a:pathLst>
          </a:custGeom>
          <a:noFill/>
          <a:ln w="12700" cap="flat" cmpd="sng" algn="ctr">
            <a:solidFill>
              <a:srgbClr val="0D0D0D"/>
            </a:solidFill>
            <a:prstDash val="solid"/>
          </a:ln>
          <a:effectLst/>
        </p:spPr>
        <p:txBody>
          <a:bodyPr lIns="78885" tIns="39443" rIns="78885" bIns="39443" rtlCol="0" anchor="ctr"/>
          <a:lstStyle/>
          <a:p>
            <a:pPr algn="ctr" defTabSz="788853">
              <a:defRPr/>
            </a:pPr>
            <a:endParaRPr lang="en-US" sz="16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5" name="Isosceles Triangle 70">
            <a:extLst>
              <a:ext uri="{FF2B5EF4-FFF2-40B4-BE49-F238E27FC236}">
                <a16:creationId xmlns="" xmlns:a16="http://schemas.microsoft.com/office/drawing/2014/main" id="{97575331-B8F8-483B-AC19-21D7D10BF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8406" y="4271106"/>
            <a:ext cx="2058991" cy="212205"/>
          </a:xfrm>
          <a:custGeom>
            <a:avLst/>
            <a:gdLst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  <a:gd name="connsiteX3" fmla="*/ 0 w 3934939"/>
              <a:gd name="connsiteY3" fmla="*/ 322358 h 322358"/>
              <a:gd name="connsiteX0" fmla="*/ 0 w 3934939"/>
              <a:gd name="connsiteY0" fmla="*/ 322358 h 631863"/>
              <a:gd name="connsiteX1" fmla="*/ 1967470 w 3934939"/>
              <a:gd name="connsiteY1" fmla="*/ 0 h 631863"/>
              <a:gd name="connsiteX2" fmla="*/ 3934939 w 3934939"/>
              <a:gd name="connsiteY2" fmla="*/ 322358 h 631863"/>
              <a:gd name="connsiteX3" fmla="*/ 2029576 w 3934939"/>
              <a:gd name="connsiteY3" fmla="*/ 631863 h 631863"/>
              <a:gd name="connsiteX4" fmla="*/ 0 w 3934939"/>
              <a:gd name="connsiteY4" fmla="*/ 322358 h 631863"/>
              <a:gd name="connsiteX0" fmla="*/ 2029576 w 3934939"/>
              <a:gd name="connsiteY0" fmla="*/ 631863 h 723303"/>
              <a:gd name="connsiteX1" fmla="*/ 0 w 3934939"/>
              <a:gd name="connsiteY1" fmla="*/ 322358 h 723303"/>
              <a:gd name="connsiteX2" fmla="*/ 1967470 w 3934939"/>
              <a:gd name="connsiteY2" fmla="*/ 0 h 723303"/>
              <a:gd name="connsiteX3" fmla="*/ 3934939 w 3934939"/>
              <a:gd name="connsiteY3" fmla="*/ 322358 h 723303"/>
              <a:gd name="connsiteX4" fmla="*/ 2121016 w 3934939"/>
              <a:gd name="connsiteY4" fmla="*/ 723303 h 723303"/>
              <a:gd name="connsiteX0" fmla="*/ 0 w 3934939"/>
              <a:gd name="connsiteY0" fmla="*/ 322358 h 723303"/>
              <a:gd name="connsiteX1" fmla="*/ 1967470 w 3934939"/>
              <a:gd name="connsiteY1" fmla="*/ 0 h 723303"/>
              <a:gd name="connsiteX2" fmla="*/ 3934939 w 3934939"/>
              <a:gd name="connsiteY2" fmla="*/ 322358 h 723303"/>
              <a:gd name="connsiteX3" fmla="*/ 2121016 w 3934939"/>
              <a:gd name="connsiteY3" fmla="*/ 723303 h 723303"/>
              <a:gd name="connsiteX0" fmla="*/ 0 w 3934939"/>
              <a:gd name="connsiteY0" fmla="*/ 322358 h 322358"/>
              <a:gd name="connsiteX1" fmla="*/ 1967470 w 3934939"/>
              <a:gd name="connsiteY1" fmla="*/ 0 h 322358"/>
              <a:gd name="connsiteX2" fmla="*/ 3934939 w 3934939"/>
              <a:gd name="connsiteY2" fmla="*/ 322358 h 32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4939" h="322358">
                <a:moveTo>
                  <a:pt x="0" y="322358"/>
                </a:moveTo>
                <a:lnTo>
                  <a:pt x="1967470" y="0"/>
                </a:lnTo>
                <a:lnTo>
                  <a:pt x="3934939" y="322358"/>
                </a:lnTo>
              </a:path>
            </a:pathLst>
          </a:custGeom>
          <a:noFill/>
          <a:ln w="12700" cap="flat" cmpd="sng" algn="ctr">
            <a:solidFill>
              <a:srgbClr val="0D0D0D"/>
            </a:solidFill>
            <a:prstDash val="solid"/>
          </a:ln>
          <a:effectLst/>
        </p:spPr>
        <p:txBody>
          <a:bodyPr lIns="78885" tIns="39443" rIns="78885" bIns="39443" rtlCol="0" anchor="ctr"/>
          <a:lstStyle/>
          <a:p>
            <a:pPr algn="ctr" defTabSz="788853">
              <a:defRPr/>
            </a:pPr>
            <a:endParaRPr lang="en-US" sz="16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6" name="Rectangle 180">
            <a:extLst>
              <a:ext uri="{FF2B5EF4-FFF2-40B4-BE49-F238E27FC236}">
                <a16:creationId xmlns="" xmlns:a16="http://schemas.microsoft.com/office/drawing/2014/main" id="{27F39E63-AAE1-4635-9437-165F39B642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568186" y="1894166"/>
            <a:ext cx="4181820" cy="602877"/>
          </a:xfrm>
          <a:prstGeom prst="rect">
            <a:avLst/>
          </a:prstGeom>
          <a:solidFill>
            <a:srgbClr val="FFFFFF"/>
          </a:solidFill>
        </p:spPr>
        <p:txBody>
          <a:bodyPr wrap="square" lIns="78885" tIns="39443" rIns="78885" bIns="39443">
            <a:spAutoFit/>
          </a:bodyPr>
          <a:lstStyle/>
          <a:p>
            <a:pPr algn="ctr" defTabSz="788853">
              <a:defRPr/>
            </a:pPr>
            <a:r>
              <a:rPr lang="en-US" sz="1700" kern="0">
                <a:solidFill>
                  <a:srgbClr val="0078D4"/>
                </a:solidFill>
                <a:latin typeface="Segoe UI Semibold"/>
              </a:rPr>
              <a:t>Intelligently test multiple models in parallel</a:t>
            </a:r>
          </a:p>
        </p:txBody>
      </p:sp>
      <p:sp>
        <p:nvSpPr>
          <p:cNvPr id="47" name="Rectangle 184">
            <a:extLst>
              <a:ext uri="{FF2B5EF4-FFF2-40B4-BE49-F238E27FC236}">
                <a16:creationId xmlns="" xmlns:a16="http://schemas.microsoft.com/office/drawing/2014/main" id="{6AE92FA8-FC81-4679-8044-8A8A0267AE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05304" y="5331258"/>
            <a:ext cx="625292" cy="495470"/>
          </a:xfrm>
          <a:prstGeom prst="rect">
            <a:avLst/>
          </a:prstGeom>
          <a:solidFill>
            <a:srgbClr val="8ABAD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48" name="Rectangle 185">
            <a:extLst>
              <a:ext uri="{FF2B5EF4-FFF2-40B4-BE49-F238E27FC236}">
                <a16:creationId xmlns="" xmlns:a16="http://schemas.microsoft.com/office/drawing/2014/main" id="{F82E53C4-9C3A-4AAB-8DA3-09F1075865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7" y="2684681"/>
            <a:ext cx="625292" cy="495470"/>
          </a:xfrm>
          <a:prstGeom prst="rect">
            <a:avLst/>
          </a:prstGeom>
          <a:solidFill>
            <a:srgbClr val="8ABAD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49" name="Rectangle 186">
            <a:extLst>
              <a:ext uri="{FF2B5EF4-FFF2-40B4-BE49-F238E27FC236}">
                <a16:creationId xmlns="" xmlns:a16="http://schemas.microsoft.com/office/drawing/2014/main" id="{68F69B81-BD23-4FF2-9A7D-5C9F97AD15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7" y="4670041"/>
            <a:ext cx="625292" cy="495470"/>
          </a:xfrm>
          <a:prstGeom prst="rect">
            <a:avLst/>
          </a:prstGeom>
          <a:solidFill>
            <a:srgbClr val="8ABAD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0" name="Rectangle 187">
            <a:extLst>
              <a:ext uri="{FF2B5EF4-FFF2-40B4-BE49-F238E27FC236}">
                <a16:creationId xmlns="" xmlns:a16="http://schemas.microsoft.com/office/drawing/2014/main" id="{9EC9C3A3-E5FD-4950-BC2A-19DAECFBE0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17023" y="4007573"/>
            <a:ext cx="625292" cy="495470"/>
          </a:xfrm>
          <a:prstGeom prst="rect">
            <a:avLst/>
          </a:prstGeom>
          <a:solidFill>
            <a:srgbClr val="8ABADF"/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1" name="Rectangle 188">
            <a:extLst>
              <a:ext uri="{FF2B5EF4-FFF2-40B4-BE49-F238E27FC236}">
                <a16:creationId xmlns="" xmlns:a16="http://schemas.microsoft.com/office/drawing/2014/main" id="{ACA84BFF-B081-4897-A6BC-3C53507C8A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8" y="3346128"/>
            <a:ext cx="625292" cy="495470"/>
          </a:xfrm>
          <a:prstGeom prst="rect">
            <a:avLst/>
          </a:prstGeom>
          <a:solidFill>
            <a:srgbClr val="8ABAD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2" name="Rectangle 189">
            <a:extLst>
              <a:ext uri="{FF2B5EF4-FFF2-40B4-BE49-F238E27FC236}">
                <a16:creationId xmlns="" xmlns:a16="http://schemas.microsoft.com/office/drawing/2014/main" id="{CE567F01-A5D2-4C3A-BA82-9CBDA9D505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6" y="5329670"/>
            <a:ext cx="625292" cy="495470"/>
          </a:xfrm>
          <a:prstGeom prst="rect">
            <a:avLst/>
          </a:prstGeom>
          <a:solidFill>
            <a:srgbClr val="8ABAD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25%</a:t>
            </a:r>
          </a:p>
        </p:txBody>
      </p:sp>
      <p:sp>
        <p:nvSpPr>
          <p:cNvPr id="53" name="Rectangle 190">
            <a:extLst>
              <a:ext uri="{FF2B5EF4-FFF2-40B4-BE49-F238E27FC236}">
                <a16:creationId xmlns="" xmlns:a16="http://schemas.microsoft.com/office/drawing/2014/main" id="{84DFF118-7242-47E8-834B-553F19E555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74302" y="3352939"/>
            <a:ext cx="503788" cy="2475041"/>
          </a:xfrm>
          <a:prstGeom prst="rect">
            <a:avLst/>
          </a:prstGeom>
          <a:noFill/>
          <a:ln w="12700" cap="flat" cmpd="sng" algn="ctr">
            <a:solidFill>
              <a:srgbClr val="0D0D0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20">
            <a:extLst>
              <a:ext uri="{FF2B5EF4-FFF2-40B4-BE49-F238E27FC236}">
                <a16:creationId xmlns="" xmlns:a16="http://schemas.microsoft.com/office/drawing/2014/main" id="{B3767D72-BAD0-4D22-9887-3C88FF68EF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8624" y="2973971"/>
            <a:ext cx="397026" cy="427800"/>
            <a:chOff x="3764" y="3313"/>
            <a:chExt cx="353" cy="309"/>
          </a:xfrm>
          <a:noFill/>
        </p:grpSpPr>
        <p:sp>
          <p:nvSpPr>
            <p:cNvPr id="55" name="Freeform 21">
              <a:extLst>
                <a:ext uri="{FF2B5EF4-FFF2-40B4-BE49-F238E27FC236}">
                  <a16:creationId xmlns="" xmlns:a16="http://schemas.microsoft.com/office/drawing/2014/main" id="{9C8DCDDA-1C1B-434A-BC22-C82CD07D2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="" xmlns:a16="http://schemas.microsoft.com/office/drawing/2014/main" id="{5DC8D442-5F4C-4648-B183-F9C517895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="" xmlns:a16="http://schemas.microsoft.com/office/drawing/2014/main" id="{EB16C6FA-C9B9-4C2B-9B7B-884DD7530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313"/>
              <a:ext cx="0" cy="71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24">
              <a:extLst>
                <a:ext uri="{FF2B5EF4-FFF2-40B4-BE49-F238E27FC236}">
                  <a16:creationId xmlns="" xmlns:a16="http://schemas.microsoft.com/office/drawing/2014/main" id="{1E5B2F76-7C71-437E-BFDD-1FD52D497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313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25">
              <a:extLst>
                <a:ext uri="{FF2B5EF4-FFF2-40B4-BE49-F238E27FC236}">
                  <a16:creationId xmlns="" xmlns:a16="http://schemas.microsoft.com/office/drawing/2014/main" id="{8169BB53-686F-4044-A9A7-1B509FDD3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313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26">
              <a:extLst>
                <a:ext uri="{FF2B5EF4-FFF2-40B4-BE49-F238E27FC236}">
                  <a16:creationId xmlns="" xmlns:a16="http://schemas.microsoft.com/office/drawing/2014/main" id="{85AC028D-4FB9-4A4A-AD09-8B94BF810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313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27">
              <a:extLst>
                <a:ext uri="{FF2B5EF4-FFF2-40B4-BE49-F238E27FC236}">
                  <a16:creationId xmlns="" xmlns:a16="http://schemas.microsoft.com/office/drawing/2014/main" id="{11D93168-467C-4CB9-B2D2-D44F5E4D2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28">
              <a:extLst>
                <a:ext uri="{FF2B5EF4-FFF2-40B4-BE49-F238E27FC236}">
                  <a16:creationId xmlns="" xmlns:a16="http://schemas.microsoft.com/office/drawing/2014/main" id="{D93A7D93-7210-4374-BA5E-AD177D51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="" xmlns:a16="http://schemas.microsoft.com/office/drawing/2014/main" id="{BE0EB33B-86E7-4725-AF4A-97375771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550"/>
              <a:ext cx="0" cy="72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30">
              <a:extLst>
                <a:ext uri="{FF2B5EF4-FFF2-40B4-BE49-F238E27FC236}">
                  <a16:creationId xmlns="" xmlns:a16="http://schemas.microsoft.com/office/drawing/2014/main" id="{D85856AE-D1E8-4DCA-AB52-86CE76022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" y="3550"/>
              <a:ext cx="47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5" name="Freeform 31">
              <a:extLst>
                <a:ext uri="{FF2B5EF4-FFF2-40B4-BE49-F238E27FC236}">
                  <a16:creationId xmlns="" xmlns:a16="http://schemas.microsoft.com/office/drawing/2014/main" id="{64350220-5D13-4607-BE95-09340B95E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3550"/>
              <a:ext cx="44" cy="72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6" name="Freeform 32">
              <a:extLst>
                <a:ext uri="{FF2B5EF4-FFF2-40B4-BE49-F238E27FC236}">
                  <a16:creationId xmlns="" xmlns:a16="http://schemas.microsoft.com/office/drawing/2014/main" id="{C7E592BF-5199-4E71-A2B9-A92BE7D8E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" y="3550"/>
              <a:ext cx="46" cy="72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33">
              <a:extLst>
                <a:ext uri="{FF2B5EF4-FFF2-40B4-BE49-F238E27FC236}">
                  <a16:creationId xmlns="" xmlns:a16="http://schemas.microsoft.com/office/drawing/2014/main" id="{5BADC6C4-74E1-401A-A81C-2446E45C5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34">
              <a:extLst>
                <a:ext uri="{FF2B5EF4-FFF2-40B4-BE49-F238E27FC236}">
                  <a16:creationId xmlns="" xmlns:a16="http://schemas.microsoft.com/office/drawing/2014/main" id="{BA7F1745-6634-435E-9EFF-2A7CEAD8B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35">
              <a:extLst>
                <a:ext uri="{FF2B5EF4-FFF2-40B4-BE49-F238E27FC236}">
                  <a16:creationId xmlns="" xmlns:a16="http://schemas.microsoft.com/office/drawing/2014/main" id="{7552B339-96CE-4F4E-BAFD-EDC466BA8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3435"/>
              <a:ext cx="46" cy="71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36">
              <a:extLst>
                <a:ext uri="{FF2B5EF4-FFF2-40B4-BE49-F238E27FC236}">
                  <a16:creationId xmlns="" xmlns:a16="http://schemas.microsoft.com/office/drawing/2014/main" id="{6C078692-056B-470C-B87E-14D3A1B74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37">
              <a:extLst>
                <a:ext uri="{FF2B5EF4-FFF2-40B4-BE49-F238E27FC236}">
                  <a16:creationId xmlns="" xmlns:a16="http://schemas.microsoft.com/office/drawing/2014/main" id="{2F3125A7-21FF-4A51-9DF6-64FF02B5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3435"/>
              <a:ext cx="45" cy="71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38">
              <a:extLst>
                <a:ext uri="{FF2B5EF4-FFF2-40B4-BE49-F238E27FC236}">
                  <a16:creationId xmlns="" xmlns:a16="http://schemas.microsoft.com/office/drawing/2014/main" id="{F98802E6-3CC9-43DE-91AC-D787F5963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3435"/>
              <a:ext cx="0" cy="6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788853">
                <a:defRPr/>
              </a:pPr>
              <a:endParaRPr lang="en-US" sz="1600" kern="0">
                <a:solidFill>
                  <a:prstClr val="black"/>
                </a:solidFill>
              </a:endParaRPr>
            </a:p>
          </p:txBody>
        </p:sp>
      </p:grpSp>
      <p:sp>
        <p:nvSpPr>
          <p:cNvPr id="73" name="Rectangle 228">
            <a:extLst>
              <a:ext uri="{FF2B5EF4-FFF2-40B4-BE49-F238E27FC236}">
                <a16:creationId xmlns="" xmlns:a16="http://schemas.microsoft.com/office/drawing/2014/main" id="{DFF19375-FABF-4E70-8FF8-B09E9AFE6B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05304" y="5331258"/>
            <a:ext cx="625292" cy="495470"/>
          </a:xfrm>
          <a:prstGeom prst="rect">
            <a:avLst/>
          </a:prstGeom>
          <a:solidFill>
            <a:srgbClr val="5CA4D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74" name="Rectangle 229">
            <a:extLst>
              <a:ext uri="{FF2B5EF4-FFF2-40B4-BE49-F238E27FC236}">
                <a16:creationId xmlns="" xmlns:a16="http://schemas.microsoft.com/office/drawing/2014/main" id="{A5467B01-810A-4DEF-A155-600D7E3E6B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7" y="4670041"/>
            <a:ext cx="625292" cy="495470"/>
          </a:xfrm>
          <a:prstGeom prst="rect">
            <a:avLst/>
          </a:prstGeom>
          <a:solidFill>
            <a:srgbClr val="5CA4D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75" name="Rectangle 230">
            <a:extLst>
              <a:ext uri="{FF2B5EF4-FFF2-40B4-BE49-F238E27FC236}">
                <a16:creationId xmlns="" xmlns:a16="http://schemas.microsoft.com/office/drawing/2014/main" id="{2F2F153F-5EDA-4091-A016-4EA633FAF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17023" y="4007573"/>
            <a:ext cx="625292" cy="495470"/>
          </a:xfrm>
          <a:prstGeom prst="rect">
            <a:avLst/>
          </a:prstGeom>
          <a:solidFill>
            <a:srgbClr val="5CA4DB"/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76" name="Rectangle 231">
            <a:extLst>
              <a:ext uri="{FF2B5EF4-FFF2-40B4-BE49-F238E27FC236}">
                <a16:creationId xmlns="" xmlns:a16="http://schemas.microsoft.com/office/drawing/2014/main" id="{C1DC3179-2686-4AD0-A458-F7F4E0DD0B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8" y="3346128"/>
            <a:ext cx="625292" cy="495470"/>
          </a:xfrm>
          <a:prstGeom prst="rect">
            <a:avLst/>
          </a:prstGeom>
          <a:solidFill>
            <a:srgbClr val="5CA4D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77" name="Rectangle 232">
            <a:extLst>
              <a:ext uri="{FF2B5EF4-FFF2-40B4-BE49-F238E27FC236}">
                <a16:creationId xmlns="" xmlns:a16="http://schemas.microsoft.com/office/drawing/2014/main" id="{5252EC22-A935-4127-8111-D64FE825AB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6" y="5329670"/>
            <a:ext cx="625292" cy="495470"/>
          </a:xfrm>
          <a:prstGeom prst="rect">
            <a:avLst/>
          </a:prstGeom>
          <a:solidFill>
            <a:srgbClr val="5CA4DB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40%</a:t>
            </a:r>
          </a:p>
        </p:txBody>
      </p:sp>
      <p:sp>
        <p:nvSpPr>
          <p:cNvPr id="78" name="Rectangle 233">
            <a:extLst>
              <a:ext uri="{FF2B5EF4-FFF2-40B4-BE49-F238E27FC236}">
                <a16:creationId xmlns="" xmlns:a16="http://schemas.microsoft.com/office/drawing/2014/main" id="{6B4A604F-03E4-416D-A11C-A4317905B7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5877" y="4670041"/>
            <a:ext cx="625292" cy="495470"/>
          </a:xfrm>
          <a:prstGeom prst="rect">
            <a:avLst/>
          </a:prstGeom>
          <a:solidFill>
            <a:srgbClr val="2E8ED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79" name="Rectangle 234">
            <a:extLst>
              <a:ext uri="{FF2B5EF4-FFF2-40B4-BE49-F238E27FC236}">
                <a16:creationId xmlns="" xmlns:a16="http://schemas.microsoft.com/office/drawing/2014/main" id="{07DFA2D6-DB12-4F71-BCCB-1C4EBD21E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17023" y="4007573"/>
            <a:ext cx="625292" cy="495470"/>
          </a:xfrm>
          <a:prstGeom prst="rect">
            <a:avLst/>
          </a:prstGeom>
          <a:solidFill>
            <a:srgbClr val="2E8ED8"/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80" name="Rectangle 235">
            <a:extLst>
              <a:ext uri="{FF2B5EF4-FFF2-40B4-BE49-F238E27FC236}">
                <a16:creationId xmlns="" xmlns:a16="http://schemas.microsoft.com/office/drawing/2014/main" id="{B92B9E02-9062-4D31-BE71-C155762FFD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8" y="3346128"/>
            <a:ext cx="625292" cy="495470"/>
          </a:xfrm>
          <a:prstGeom prst="rect">
            <a:avLst/>
          </a:prstGeom>
          <a:solidFill>
            <a:srgbClr val="2E8ED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81" name="Rectangle 236">
            <a:extLst>
              <a:ext uri="{FF2B5EF4-FFF2-40B4-BE49-F238E27FC236}">
                <a16:creationId xmlns="" xmlns:a16="http://schemas.microsoft.com/office/drawing/2014/main" id="{0FB66A52-5346-4389-B27D-DA0306FAEA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7596" y="5329670"/>
            <a:ext cx="625292" cy="495470"/>
          </a:xfrm>
          <a:prstGeom prst="rect">
            <a:avLst/>
          </a:prstGeom>
          <a:solidFill>
            <a:srgbClr val="2E8ED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82" name="Rectangle 237">
            <a:extLst>
              <a:ext uri="{FF2B5EF4-FFF2-40B4-BE49-F238E27FC236}">
                <a16:creationId xmlns="" xmlns:a16="http://schemas.microsoft.com/office/drawing/2014/main" id="{0F775DA8-B7F9-4EEF-95B6-2F7C0242CC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117023" y="4007573"/>
            <a:ext cx="625292" cy="495470"/>
          </a:xfrm>
          <a:prstGeom prst="rect">
            <a:avLst/>
          </a:prstGeom>
          <a:solidFill>
            <a:srgbClr val="0D0D0D"/>
          </a:solidFill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83" name="Freeform 5">
            <a:extLst>
              <a:ext uri="{FF2B5EF4-FFF2-40B4-BE49-F238E27FC236}">
                <a16:creationId xmlns="" xmlns:a16="http://schemas.microsoft.com/office/drawing/2014/main" id="{19185094-8CE8-4E2E-A027-FA306DC94A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8048126" y="2653541"/>
            <a:ext cx="350606" cy="259646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2700" cap="flat" cmpd="sng" algn="ctr">
            <a:solidFill>
              <a:srgbClr val="0D0D0D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8885" tIns="39443" rIns="78885" bIns="39443" numCol="1" anchor="t" anchorCtr="0" compatLnSpc="1">
            <a:prstTxWarp prst="textNoShape">
              <a:avLst/>
            </a:prstTxWarp>
          </a:bodyPr>
          <a:lstStyle/>
          <a:p>
            <a:pPr defTabSz="788853">
              <a:defRPr/>
            </a:pPr>
            <a:endParaRPr lang="en-US" sz="1600" kern="0">
              <a:solidFill>
                <a:sysClr val="windowText" lastClr="000000"/>
              </a:solidFill>
              <a:latin typeface="Segoe UI Semiligh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F75ECC01-6C12-4180-9C35-611B0C332E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62131" y="2977579"/>
            <a:ext cx="1528126" cy="264322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wrap="square" lIns="78885" tIns="39443" rIns="78885" bIns="39443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788853">
              <a:defRPr/>
            </a:pPr>
            <a:r>
              <a:rPr lang="en-US" sz="1200" kern="0">
                <a:solidFill>
                  <a:srgbClr val="0078D4"/>
                </a:solidFill>
                <a:latin typeface="Segoe UI Semibold"/>
              </a:rPr>
              <a:t>Optimized model</a:t>
            </a:r>
          </a:p>
        </p:txBody>
      </p:sp>
      <p:sp>
        <p:nvSpPr>
          <p:cNvPr id="85" name="Rectangle 241">
            <a:extLst>
              <a:ext uri="{FF2B5EF4-FFF2-40B4-BE49-F238E27FC236}">
                <a16:creationId xmlns="" xmlns:a16="http://schemas.microsoft.com/office/drawing/2014/main" id="{D6A406BE-119B-4695-8518-E1C04B3D30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31412" y="4107223"/>
            <a:ext cx="396515" cy="296170"/>
          </a:xfrm>
          <a:prstGeom prst="rect">
            <a:avLst/>
          </a:prstGeom>
          <a:noFill/>
          <a:ln w="222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8044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grpSp>
        <p:nvGrpSpPr>
          <p:cNvPr id="86" name="Group 242">
            <a:extLst>
              <a:ext uri="{FF2B5EF4-FFF2-40B4-BE49-F238E27FC236}">
                <a16:creationId xmlns="" xmlns:a16="http://schemas.microsoft.com/office/drawing/2014/main" id="{D67C5C72-B32B-4D38-85A5-99FDC9F82F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7548" y="3978284"/>
            <a:ext cx="299177" cy="416436"/>
            <a:chOff x="9005455" y="6149108"/>
            <a:chExt cx="1115925" cy="1261885"/>
          </a:xfrm>
          <a:noFill/>
        </p:grpSpPr>
        <p:sp>
          <p:nvSpPr>
            <p:cNvPr id="87" name="Freeform 938">
              <a:extLst>
                <a:ext uri="{FF2B5EF4-FFF2-40B4-BE49-F238E27FC236}">
                  <a16:creationId xmlns="" xmlns:a16="http://schemas.microsoft.com/office/drawing/2014/main" id="{12D515C4-1559-40E1-8203-0371DC097C82}"/>
                </a:ext>
              </a:extLst>
            </p:cNvPr>
            <p:cNvSpPr/>
            <p:nvPr/>
          </p:nvSpPr>
          <p:spPr>
            <a:xfrm>
              <a:off x="9005455" y="6282459"/>
              <a:ext cx="555625" cy="1123950"/>
            </a:xfrm>
            <a:custGeom>
              <a:avLst/>
              <a:gdLst>
                <a:gd name="connsiteX0" fmla="*/ 555625 w 555625"/>
                <a:gd name="connsiteY0" fmla="*/ 1123950 h 1123950"/>
                <a:gd name="connsiteX1" fmla="*/ 0 w 555625"/>
                <a:gd name="connsiteY1" fmla="*/ 1123950 h 1123950"/>
                <a:gd name="connsiteX2" fmla="*/ 0 w 555625"/>
                <a:gd name="connsiteY2" fmla="*/ 0 h 1123950"/>
                <a:gd name="connsiteX3" fmla="*/ 219075 w 555625"/>
                <a:gd name="connsiteY3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5625" h="1123950">
                  <a:moveTo>
                    <a:pt x="555625" y="1123950"/>
                  </a:moveTo>
                  <a:lnTo>
                    <a:pt x="0" y="1123950"/>
                  </a:lnTo>
                  <a:lnTo>
                    <a:pt x="0" y="0"/>
                  </a:lnTo>
                  <a:lnTo>
                    <a:pt x="219075" y="0"/>
                  </a:lnTo>
                </a:path>
              </a:pathLst>
            </a:custGeom>
            <a:grpFill/>
            <a:ln w="12700" cap="flat" cmpd="sng" algn="ctr">
              <a:solidFill>
                <a:srgbClr val="0D0D0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88853">
                <a:defRPr/>
              </a:pPr>
              <a:endParaRPr lang="en-US" sz="16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8" name="Freeform 939">
              <a:extLst>
                <a:ext uri="{FF2B5EF4-FFF2-40B4-BE49-F238E27FC236}">
                  <a16:creationId xmlns="" xmlns:a16="http://schemas.microsoft.com/office/drawing/2014/main" id="{224D5286-5189-4D71-A71C-8D75BF39C0B7}"/>
                </a:ext>
              </a:extLst>
            </p:cNvPr>
            <p:cNvSpPr/>
            <p:nvPr/>
          </p:nvSpPr>
          <p:spPr>
            <a:xfrm>
              <a:off x="9707130" y="6282459"/>
              <a:ext cx="215900" cy="485775"/>
            </a:xfrm>
            <a:custGeom>
              <a:avLst/>
              <a:gdLst>
                <a:gd name="connsiteX0" fmla="*/ 0 w 215900"/>
                <a:gd name="connsiteY0" fmla="*/ 0 h 485775"/>
                <a:gd name="connsiteX1" fmla="*/ 215900 w 215900"/>
                <a:gd name="connsiteY1" fmla="*/ 0 h 485775"/>
                <a:gd name="connsiteX2" fmla="*/ 215900 w 215900"/>
                <a:gd name="connsiteY2" fmla="*/ 4857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485775">
                  <a:moveTo>
                    <a:pt x="0" y="0"/>
                  </a:moveTo>
                  <a:lnTo>
                    <a:pt x="215900" y="0"/>
                  </a:lnTo>
                  <a:lnTo>
                    <a:pt x="215900" y="485775"/>
                  </a:lnTo>
                </a:path>
              </a:pathLst>
            </a:custGeom>
            <a:grpFill/>
            <a:ln w="12700" cap="flat" cmpd="sng" algn="ctr">
              <a:solidFill>
                <a:srgbClr val="0D0D0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88853">
                <a:defRPr/>
              </a:pPr>
              <a:endParaRPr lang="en-US" sz="16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9" name="Freeform 940">
              <a:extLst>
                <a:ext uri="{FF2B5EF4-FFF2-40B4-BE49-F238E27FC236}">
                  <a16:creationId xmlns="" xmlns:a16="http://schemas.microsoft.com/office/drawing/2014/main" id="{50CE6836-327A-4242-B35C-1B684967952D}"/>
                </a:ext>
              </a:extLst>
            </p:cNvPr>
            <p:cNvSpPr/>
            <p:nvPr/>
          </p:nvSpPr>
          <p:spPr>
            <a:xfrm>
              <a:off x="9221355" y="6149108"/>
              <a:ext cx="482600" cy="190500"/>
            </a:xfrm>
            <a:custGeom>
              <a:avLst/>
              <a:gdLst>
                <a:gd name="connsiteX0" fmla="*/ 142875 w 482600"/>
                <a:gd name="connsiteY0" fmla="*/ 0 h 190500"/>
                <a:gd name="connsiteX1" fmla="*/ 339725 w 482600"/>
                <a:gd name="connsiteY1" fmla="*/ 0 h 190500"/>
                <a:gd name="connsiteX2" fmla="*/ 339725 w 482600"/>
                <a:gd name="connsiteY2" fmla="*/ 47625 h 190500"/>
                <a:gd name="connsiteX3" fmla="*/ 482600 w 482600"/>
                <a:gd name="connsiteY3" fmla="*/ 47625 h 190500"/>
                <a:gd name="connsiteX4" fmla="*/ 482600 w 482600"/>
                <a:gd name="connsiteY4" fmla="*/ 190500 h 190500"/>
                <a:gd name="connsiteX5" fmla="*/ 0 w 482600"/>
                <a:gd name="connsiteY5" fmla="*/ 190500 h 190500"/>
                <a:gd name="connsiteX6" fmla="*/ 0 w 482600"/>
                <a:gd name="connsiteY6" fmla="*/ 47625 h 190500"/>
                <a:gd name="connsiteX7" fmla="*/ 142875 w 482600"/>
                <a:gd name="connsiteY7" fmla="*/ 4762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600" h="190500">
                  <a:moveTo>
                    <a:pt x="142875" y="0"/>
                  </a:moveTo>
                  <a:lnTo>
                    <a:pt x="339725" y="0"/>
                  </a:lnTo>
                  <a:lnTo>
                    <a:pt x="339725" y="47625"/>
                  </a:lnTo>
                  <a:lnTo>
                    <a:pt x="482600" y="47625"/>
                  </a:lnTo>
                  <a:lnTo>
                    <a:pt x="482600" y="190500"/>
                  </a:lnTo>
                  <a:lnTo>
                    <a:pt x="0" y="190500"/>
                  </a:lnTo>
                  <a:lnTo>
                    <a:pt x="0" y="47625"/>
                  </a:lnTo>
                  <a:lnTo>
                    <a:pt x="142875" y="47625"/>
                  </a:lnTo>
                  <a:close/>
                </a:path>
              </a:pathLst>
            </a:custGeom>
            <a:grpFill/>
            <a:ln w="12700" cap="flat" cmpd="sng" algn="ctr">
              <a:solidFill>
                <a:srgbClr val="0D0D0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788853">
                <a:defRPr/>
              </a:pPr>
              <a:endParaRPr lang="en-US" sz="16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0" name="Freeform 941">
              <a:extLst>
                <a:ext uri="{FF2B5EF4-FFF2-40B4-BE49-F238E27FC236}">
                  <a16:creationId xmlns="" xmlns:a16="http://schemas.microsoft.com/office/drawing/2014/main" id="{19B3668B-E900-4E0F-83AA-F27303E3226F}"/>
                </a:ext>
              </a:extLst>
            </p:cNvPr>
            <p:cNvSpPr/>
            <p:nvPr/>
          </p:nvSpPr>
          <p:spPr bwMode="auto">
            <a:xfrm>
              <a:off x="9671568" y="7021832"/>
              <a:ext cx="333569" cy="212271"/>
            </a:xfrm>
            <a:custGeom>
              <a:avLst/>
              <a:gdLst>
                <a:gd name="connsiteX0" fmla="*/ 0 w 104775"/>
                <a:gd name="connsiteY0" fmla="*/ 28575 h 66675"/>
                <a:gd name="connsiteX1" fmla="*/ 38100 w 104775"/>
                <a:gd name="connsiteY1" fmla="*/ 66675 h 66675"/>
                <a:gd name="connsiteX2" fmla="*/ 104775 w 10477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" h="66675">
                  <a:moveTo>
                    <a:pt x="0" y="28575"/>
                  </a:moveTo>
                  <a:lnTo>
                    <a:pt x="38100" y="66675"/>
                  </a:lnTo>
                  <a:lnTo>
                    <a:pt x="104775" y="0"/>
                  </a:lnTo>
                </a:path>
              </a:pathLst>
            </a:custGeom>
            <a:grpFill/>
            <a:ln w="12700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788853">
                <a:defRPr/>
              </a:pPr>
              <a:endParaRPr lang="en-US" sz="1600" kern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91" name="Oval 247">
              <a:extLst>
                <a:ext uri="{FF2B5EF4-FFF2-40B4-BE49-F238E27FC236}">
                  <a16:creationId xmlns="" xmlns:a16="http://schemas.microsoft.com/office/drawing/2014/main" id="{E63E48A0-BC64-4DFA-AB9C-1904B2AFFD3C}"/>
                </a:ext>
              </a:extLst>
            </p:cNvPr>
            <p:cNvSpPr/>
            <p:nvPr/>
          </p:nvSpPr>
          <p:spPr bwMode="auto">
            <a:xfrm>
              <a:off x="9555323" y="6844938"/>
              <a:ext cx="566057" cy="566055"/>
            </a:xfrm>
            <a:prstGeom prst="ellipse">
              <a:avLst/>
            </a:prstGeom>
            <a:grpFill/>
            <a:ln w="12700" cap="flat" cmpd="sng" algn="ctr">
              <a:solidFill>
                <a:srgbClr val="0D0D0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444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2" name="Group 10">
            <a:extLst>
              <a:ext uri="{FF2B5EF4-FFF2-40B4-BE49-F238E27FC236}">
                <a16:creationId xmlns="" xmlns:a16="http://schemas.microsoft.com/office/drawing/2014/main" id="{CD4EBF98-D33B-4A07-8C4A-C952AB2437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8939" y="5022851"/>
            <a:ext cx="296397" cy="361679"/>
            <a:chOff x="2536" y="833"/>
            <a:chExt cx="2764" cy="2740"/>
          </a:xfrm>
          <a:noFill/>
        </p:grpSpPr>
        <p:sp>
          <p:nvSpPr>
            <p:cNvPr id="93" name="Freeform 11">
              <a:extLst>
                <a:ext uri="{FF2B5EF4-FFF2-40B4-BE49-F238E27FC236}">
                  <a16:creationId xmlns="" xmlns:a16="http://schemas.microsoft.com/office/drawing/2014/main" id="{70DC3204-718C-41C8-ADDF-555964735A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6" y="833"/>
              <a:ext cx="2739" cy="2740"/>
            </a:xfrm>
            <a:custGeom>
              <a:avLst/>
              <a:gdLst>
                <a:gd name="T0" fmla="*/ 292 w 2739"/>
                <a:gd name="T1" fmla="*/ 1639 h 2740"/>
                <a:gd name="T2" fmla="*/ 1100 w 2739"/>
                <a:gd name="T3" fmla="*/ 1639 h 2740"/>
                <a:gd name="T4" fmla="*/ 1100 w 2739"/>
                <a:gd name="T5" fmla="*/ 2448 h 2740"/>
                <a:gd name="T6" fmla="*/ 1100 w 2739"/>
                <a:gd name="T7" fmla="*/ 1639 h 2740"/>
                <a:gd name="T8" fmla="*/ 0 w 2739"/>
                <a:gd name="T9" fmla="*/ 2740 h 2740"/>
                <a:gd name="T10" fmla="*/ 1639 w 2739"/>
                <a:gd name="T11" fmla="*/ 291 h 2740"/>
                <a:gd name="T12" fmla="*/ 1639 w 2739"/>
                <a:gd name="T13" fmla="*/ 1100 h 2740"/>
                <a:gd name="T14" fmla="*/ 2447 w 2739"/>
                <a:gd name="T15" fmla="*/ 1100 h 2740"/>
                <a:gd name="T16" fmla="*/ 2739 w 2739"/>
                <a:gd name="T17" fmla="*/ 0 h 2740"/>
                <a:gd name="T18" fmla="*/ 1639 w 2739"/>
                <a:gd name="T19" fmla="*/ 110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292" y="1639"/>
                  </a:moveTo>
                  <a:lnTo>
                    <a:pt x="1100" y="1639"/>
                  </a:lnTo>
                  <a:lnTo>
                    <a:pt x="1100" y="2448"/>
                  </a:lnTo>
                  <a:moveTo>
                    <a:pt x="1100" y="1639"/>
                  </a:moveTo>
                  <a:lnTo>
                    <a:pt x="0" y="2740"/>
                  </a:lnTo>
                  <a:moveTo>
                    <a:pt x="1639" y="291"/>
                  </a:moveTo>
                  <a:lnTo>
                    <a:pt x="1639" y="1100"/>
                  </a:lnTo>
                  <a:lnTo>
                    <a:pt x="2447" y="1100"/>
                  </a:lnTo>
                  <a:moveTo>
                    <a:pt x="2739" y="0"/>
                  </a:moveTo>
                  <a:lnTo>
                    <a:pt x="1639" y="1100"/>
                  </a:ln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788824">
                <a:defRPr/>
              </a:pPr>
              <a:endParaRPr lang="en-US" sz="15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94" name="Freeform 12">
              <a:extLst>
                <a:ext uri="{FF2B5EF4-FFF2-40B4-BE49-F238E27FC236}">
                  <a16:creationId xmlns="" xmlns:a16="http://schemas.microsoft.com/office/drawing/2014/main" id="{AE468631-F491-4F47-AA50-760359B49C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1" y="833"/>
              <a:ext cx="2739" cy="2740"/>
            </a:xfrm>
            <a:custGeom>
              <a:avLst/>
              <a:gdLst>
                <a:gd name="T0" fmla="*/ 1638 w 2739"/>
                <a:gd name="T1" fmla="*/ 2448 h 2740"/>
                <a:gd name="T2" fmla="*/ 1638 w 2739"/>
                <a:gd name="T3" fmla="*/ 1639 h 2740"/>
                <a:gd name="T4" fmla="*/ 2446 w 2739"/>
                <a:gd name="T5" fmla="*/ 1639 h 2740"/>
                <a:gd name="T6" fmla="*/ 2739 w 2739"/>
                <a:gd name="T7" fmla="*/ 2740 h 2740"/>
                <a:gd name="T8" fmla="*/ 1638 w 2739"/>
                <a:gd name="T9" fmla="*/ 1639 h 2740"/>
                <a:gd name="T10" fmla="*/ 291 w 2739"/>
                <a:gd name="T11" fmla="*/ 1100 h 2740"/>
                <a:gd name="T12" fmla="*/ 1099 w 2739"/>
                <a:gd name="T13" fmla="*/ 1100 h 2740"/>
                <a:gd name="T14" fmla="*/ 1099 w 2739"/>
                <a:gd name="T15" fmla="*/ 291 h 2740"/>
                <a:gd name="T16" fmla="*/ 1099 w 2739"/>
                <a:gd name="T17" fmla="*/ 1100 h 2740"/>
                <a:gd name="T18" fmla="*/ 0 w 2739"/>
                <a:gd name="T1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9" h="2740">
                  <a:moveTo>
                    <a:pt x="1638" y="2448"/>
                  </a:moveTo>
                  <a:lnTo>
                    <a:pt x="1638" y="1639"/>
                  </a:lnTo>
                  <a:lnTo>
                    <a:pt x="2446" y="1639"/>
                  </a:lnTo>
                  <a:moveTo>
                    <a:pt x="2739" y="2740"/>
                  </a:moveTo>
                  <a:lnTo>
                    <a:pt x="1638" y="1639"/>
                  </a:lnTo>
                  <a:moveTo>
                    <a:pt x="291" y="1100"/>
                  </a:moveTo>
                  <a:lnTo>
                    <a:pt x="1099" y="1100"/>
                  </a:lnTo>
                  <a:lnTo>
                    <a:pt x="1099" y="291"/>
                  </a:lnTo>
                  <a:moveTo>
                    <a:pt x="1099" y="1100"/>
                  </a:moveTo>
                  <a:lnTo>
                    <a:pt x="0" y="0"/>
                  </a:lnTo>
                </a:path>
              </a:pathLst>
            </a:custGeom>
            <a:grpFill/>
            <a:ln w="12700" cap="flat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788824">
                <a:defRPr/>
              </a:pPr>
              <a:endParaRPr lang="en-US" sz="1500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  <p:grpSp>
        <p:nvGrpSpPr>
          <p:cNvPr id="95" name="Group 251">
            <a:extLst>
              <a:ext uri="{FF2B5EF4-FFF2-40B4-BE49-F238E27FC236}">
                <a16:creationId xmlns="" xmlns:a16="http://schemas.microsoft.com/office/drawing/2014/main" id="{83986F09-3A72-4CB0-A2EE-24B22579A4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27579" y="2307874"/>
            <a:ext cx="1905097" cy="3178465"/>
            <a:chOff x="9571688" y="2353818"/>
            <a:chExt cx="2391751" cy="3241740"/>
          </a:xfrm>
          <a:solidFill>
            <a:srgbClr val="0D0D0D"/>
          </a:solidFill>
        </p:grpSpPr>
        <p:grpSp>
          <p:nvGrpSpPr>
            <p:cNvPr id="96" name="Group 252">
              <a:extLst>
                <a:ext uri="{FF2B5EF4-FFF2-40B4-BE49-F238E27FC236}">
                  <a16:creationId xmlns="" xmlns:a16="http://schemas.microsoft.com/office/drawing/2014/main" id="{60E56CB9-3BD0-407D-BF4E-70904B7F8C73}"/>
                </a:ext>
              </a:extLst>
            </p:cNvPr>
            <p:cNvGrpSpPr/>
            <p:nvPr/>
          </p:nvGrpSpPr>
          <p:grpSpPr>
            <a:xfrm>
              <a:off x="11310201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9" name="Rectangle 265">
                <a:extLst>
                  <a:ext uri="{FF2B5EF4-FFF2-40B4-BE49-F238E27FC236}">
                    <a16:creationId xmlns="" xmlns:a16="http://schemas.microsoft.com/office/drawing/2014/main" id="{D3599C4D-CB4F-4C09-9669-D69828256D8B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266">
                <a:extLst>
                  <a:ext uri="{FF2B5EF4-FFF2-40B4-BE49-F238E27FC236}">
                    <a16:creationId xmlns="" xmlns:a16="http://schemas.microsoft.com/office/drawing/2014/main" id="{18BE54BF-AF3F-4AE8-B181-66503D14298B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267">
                <a:extLst>
                  <a:ext uri="{FF2B5EF4-FFF2-40B4-BE49-F238E27FC236}">
                    <a16:creationId xmlns="" xmlns:a16="http://schemas.microsoft.com/office/drawing/2014/main" id="{7DA357BC-E00B-4569-AE2A-ED25191F9AA5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268">
                <a:extLst>
                  <a:ext uri="{FF2B5EF4-FFF2-40B4-BE49-F238E27FC236}">
                    <a16:creationId xmlns="" xmlns:a16="http://schemas.microsoft.com/office/drawing/2014/main" id="{46BBFBAA-1673-444F-9E80-1F340E5ECEBE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269">
                <a:extLst>
                  <a:ext uri="{FF2B5EF4-FFF2-40B4-BE49-F238E27FC236}">
                    <a16:creationId xmlns="" xmlns:a16="http://schemas.microsoft.com/office/drawing/2014/main" id="{7AF0E3AC-EDF0-44FE-9475-CE0021F0C49C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7" name="Group 253">
              <a:extLst>
                <a:ext uri="{FF2B5EF4-FFF2-40B4-BE49-F238E27FC236}">
                  <a16:creationId xmlns="" xmlns:a16="http://schemas.microsoft.com/office/drawing/2014/main" id="{81533EFF-1D55-464E-A55F-6A6E4F52CE18}"/>
                </a:ext>
              </a:extLst>
            </p:cNvPr>
            <p:cNvGrpSpPr/>
            <p:nvPr/>
          </p:nvGrpSpPr>
          <p:grpSpPr>
            <a:xfrm>
              <a:off x="10440944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104" name="Rectangle 260">
                <a:extLst>
                  <a:ext uri="{FF2B5EF4-FFF2-40B4-BE49-F238E27FC236}">
                    <a16:creationId xmlns="" xmlns:a16="http://schemas.microsoft.com/office/drawing/2014/main" id="{F6F90C9B-BF21-4359-813B-BB5E2A6D095F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261">
                <a:extLst>
                  <a:ext uri="{FF2B5EF4-FFF2-40B4-BE49-F238E27FC236}">
                    <a16:creationId xmlns="" xmlns:a16="http://schemas.microsoft.com/office/drawing/2014/main" id="{58FFAD52-145F-4534-8DB2-8408630C54BB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262">
                <a:extLst>
                  <a:ext uri="{FF2B5EF4-FFF2-40B4-BE49-F238E27FC236}">
                    <a16:creationId xmlns="" xmlns:a16="http://schemas.microsoft.com/office/drawing/2014/main" id="{239210F9-DEB3-427D-851F-9D1DA73BFCEE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263">
                <a:extLst>
                  <a:ext uri="{FF2B5EF4-FFF2-40B4-BE49-F238E27FC236}">
                    <a16:creationId xmlns="" xmlns:a16="http://schemas.microsoft.com/office/drawing/2014/main" id="{A0EEB147-21EC-4005-8F95-A76414CFACF7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264">
                <a:extLst>
                  <a:ext uri="{FF2B5EF4-FFF2-40B4-BE49-F238E27FC236}">
                    <a16:creationId xmlns="" xmlns:a16="http://schemas.microsoft.com/office/drawing/2014/main" id="{A8B758C5-E43D-4A05-B827-881AD600560F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8" name="Group 254">
              <a:extLst>
                <a:ext uri="{FF2B5EF4-FFF2-40B4-BE49-F238E27FC236}">
                  <a16:creationId xmlns="" xmlns:a16="http://schemas.microsoft.com/office/drawing/2014/main" id="{EACD0EF8-7E3D-4BF7-97A6-640BE41F681B}"/>
                </a:ext>
              </a:extLst>
            </p:cNvPr>
            <p:cNvGrpSpPr/>
            <p:nvPr/>
          </p:nvGrpSpPr>
          <p:grpSpPr>
            <a:xfrm>
              <a:off x="9571688" y="2353818"/>
              <a:ext cx="653238" cy="3241740"/>
              <a:chOff x="12076928" y="2353818"/>
              <a:chExt cx="653238" cy="3241740"/>
            </a:xfrm>
            <a:grpFill/>
          </p:grpSpPr>
          <p:sp>
            <p:nvSpPr>
              <p:cNvPr id="99" name="Rectangle 255">
                <a:extLst>
                  <a:ext uri="{FF2B5EF4-FFF2-40B4-BE49-F238E27FC236}">
                    <a16:creationId xmlns="" xmlns:a16="http://schemas.microsoft.com/office/drawing/2014/main" id="{7827DE6A-E168-4856-8C93-21E0438C2171}"/>
                  </a:ext>
                </a:extLst>
              </p:cNvPr>
              <p:cNvSpPr/>
              <p:nvPr/>
            </p:nvSpPr>
            <p:spPr bwMode="auto">
              <a:xfrm>
                <a:off x="12076928" y="235381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256">
                <a:extLst>
                  <a:ext uri="{FF2B5EF4-FFF2-40B4-BE49-F238E27FC236}">
                    <a16:creationId xmlns="" xmlns:a16="http://schemas.microsoft.com/office/drawing/2014/main" id="{811E664A-2B3F-410A-A199-984768E52E89}"/>
                  </a:ext>
                </a:extLst>
              </p:cNvPr>
              <p:cNvSpPr/>
              <p:nvPr/>
            </p:nvSpPr>
            <p:spPr bwMode="auto">
              <a:xfrm>
                <a:off x="12076928" y="3049506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257">
                <a:extLst>
                  <a:ext uri="{FF2B5EF4-FFF2-40B4-BE49-F238E27FC236}">
                    <a16:creationId xmlns="" xmlns:a16="http://schemas.microsoft.com/office/drawing/2014/main" id="{63E9E161-313E-46A4-A4D0-BBBBF5969404}"/>
                  </a:ext>
                </a:extLst>
              </p:cNvPr>
              <p:cNvSpPr/>
              <p:nvPr/>
            </p:nvSpPr>
            <p:spPr bwMode="auto">
              <a:xfrm>
                <a:off x="12076928" y="3745193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258">
                <a:extLst>
                  <a:ext uri="{FF2B5EF4-FFF2-40B4-BE49-F238E27FC236}">
                    <a16:creationId xmlns="" xmlns:a16="http://schemas.microsoft.com/office/drawing/2014/main" id="{53C5A4EB-19CD-4915-A2EE-26A7A0AAD2AA}"/>
                  </a:ext>
                </a:extLst>
              </p:cNvPr>
              <p:cNvSpPr/>
              <p:nvPr/>
            </p:nvSpPr>
            <p:spPr bwMode="auto">
              <a:xfrm>
                <a:off x="12076928" y="4440881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259">
                <a:extLst>
                  <a:ext uri="{FF2B5EF4-FFF2-40B4-BE49-F238E27FC236}">
                    <a16:creationId xmlns="" xmlns:a16="http://schemas.microsoft.com/office/drawing/2014/main" id="{FFBAF78D-E1E7-4C2C-BD42-71A01A49E4CE}"/>
                  </a:ext>
                </a:extLst>
              </p:cNvPr>
              <p:cNvSpPr/>
              <p:nvPr/>
            </p:nvSpPr>
            <p:spPr bwMode="auto">
              <a:xfrm>
                <a:off x="12076928" y="5136568"/>
                <a:ext cx="653238" cy="458990"/>
              </a:xfrm>
              <a:prstGeom prst="rect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0444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14" name="Freeform: Shape 270">
            <a:extLst>
              <a:ext uri="{FF2B5EF4-FFF2-40B4-BE49-F238E27FC236}">
                <a16:creationId xmlns="" xmlns:a16="http://schemas.microsoft.com/office/drawing/2014/main" id="{A255FDD9-AD19-4E71-9195-C54A30F30F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27579" y="2307874"/>
            <a:ext cx="1905097" cy="3178465"/>
          </a:xfrm>
          <a:custGeom>
            <a:avLst/>
            <a:gdLst>
              <a:gd name="connsiteX0" fmla="*/ 1738513 w 2391751"/>
              <a:gd name="connsiteY0" fmla="*/ 2782750 h 3241740"/>
              <a:gd name="connsiteX1" fmla="*/ 2391751 w 2391751"/>
              <a:gd name="connsiteY1" fmla="*/ 2782750 h 3241740"/>
              <a:gd name="connsiteX2" fmla="*/ 2391751 w 2391751"/>
              <a:gd name="connsiteY2" fmla="*/ 3241740 h 3241740"/>
              <a:gd name="connsiteX3" fmla="*/ 1738513 w 2391751"/>
              <a:gd name="connsiteY3" fmla="*/ 3241740 h 3241740"/>
              <a:gd name="connsiteX4" fmla="*/ 869256 w 2391751"/>
              <a:gd name="connsiteY4" fmla="*/ 2782750 h 3241740"/>
              <a:gd name="connsiteX5" fmla="*/ 1522494 w 2391751"/>
              <a:gd name="connsiteY5" fmla="*/ 2782750 h 3241740"/>
              <a:gd name="connsiteX6" fmla="*/ 1522494 w 2391751"/>
              <a:gd name="connsiteY6" fmla="*/ 3241740 h 3241740"/>
              <a:gd name="connsiteX7" fmla="*/ 869256 w 2391751"/>
              <a:gd name="connsiteY7" fmla="*/ 3241740 h 3241740"/>
              <a:gd name="connsiteX8" fmla="*/ 0 w 2391751"/>
              <a:gd name="connsiteY8" fmla="*/ 2782750 h 3241740"/>
              <a:gd name="connsiteX9" fmla="*/ 653238 w 2391751"/>
              <a:gd name="connsiteY9" fmla="*/ 2782750 h 3241740"/>
              <a:gd name="connsiteX10" fmla="*/ 653238 w 2391751"/>
              <a:gd name="connsiteY10" fmla="*/ 3241740 h 3241740"/>
              <a:gd name="connsiteX11" fmla="*/ 0 w 2391751"/>
              <a:gd name="connsiteY11" fmla="*/ 3241740 h 3241740"/>
              <a:gd name="connsiteX12" fmla="*/ 1738513 w 2391751"/>
              <a:gd name="connsiteY12" fmla="*/ 2087063 h 3241740"/>
              <a:gd name="connsiteX13" fmla="*/ 2391751 w 2391751"/>
              <a:gd name="connsiteY13" fmla="*/ 2087063 h 3241740"/>
              <a:gd name="connsiteX14" fmla="*/ 2391751 w 2391751"/>
              <a:gd name="connsiteY14" fmla="*/ 2546053 h 3241740"/>
              <a:gd name="connsiteX15" fmla="*/ 1738513 w 2391751"/>
              <a:gd name="connsiteY15" fmla="*/ 2546053 h 3241740"/>
              <a:gd name="connsiteX16" fmla="*/ 869256 w 2391751"/>
              <a:gd name="connsiteY16" fmla="*/ 2087063 h 3241740"/>
              <a:gd name="connsiteX17" fmla="*/ 1522494 w 2391751"/>
              <a:gd name="connsiteY17" fmla="*/ 2087063 h 3241740"/>
              <a:gd name="connsiteX18" fmla="*/ 1522494 w 2391751"/>
              <a:gd name="connsiteY18" fmla="*/ 2546053 h 3241740"/>
              <a:gd name="connsiteX19" fmla="*/ 869256 w 2391751"/>
              <a:gd name="connsiteY19" fmla="*/ 2546053 h 3241740"/>
              <a:gd name="connsiteX20" fmla="*/ 0 w 2391751"/>
              <a:gd name="connsiteY20" fmla="*/ 2087063 h 3241740"/>
              <a:gd name="connsiteX21" fmla="*/ 653238 w 2391751"/>
              <a:gd name="connsiteY21" fmla="*/ 2087063 h 3241740"/>
              <a:gd name="connsiteX22" fmla="*/ 653238 w 2391751"/>
              <a:gd name="connsiteY22" fmla="*/ 2546053 h 3241740"/>
              <a:gd name="connsiteX23" fmla="*/ 0 w 2391751"/>
              <a:gd name="connsiteY23" fmla="*/ 2546053 h 3241740"/>
              <a:gd name="connsiteX24" fmla="*/ 1738513 w 2391751"/>
              <a:gd name="connsiteY24" fmla="*/ 1391375 h 3241740"/>
              <a:gd name="connsiteX25" fmla="*/ 2391751 w 2391751"/>
              <a:gd name="connsiteY25" fmla="*/ 1391375 h 3241740"/>
              <a:gd name="connsiteX26" fmla="*/ 2391751 w 2391751"/>
              <a:gd name="connsiteY26" fmla="*/ 1850365 h 3241740"/>
              <a:gd name="connsiteX27" fmla="*/ 1738513 w 2391751"/>
              <a:gd name="connsiteY27" fmla="*/ 1850365 h 3241740"/>
              <a:gd name="connsiteX28" fmla="*/ 869256 w 2391751"/>
              <a:gd name="connsiteY28" fmla="*/ 1391375 h 3241740"/>
              <a:gd name="connsiteX29" fmla="*/ 1522494 w 2391751"/>
              <a:gd name="connsiteY29" fmla="*/ 1391375 h 3241740"/>
              <a:gd name="connsiteX30" fmla="*/ 1522494 w 2391751"/>
              <a:gd name="connsiteY30" fmla="*/ 1850365 h 3241740"/>
              <a:gd name="connsiteX31" fmla="*/ 869256 w 2391751"/>
              <a:gd name="connsiteY31" fmla="*/ 1850365 h 3241740"/>
              <a:gd name="connsiteX32" fmla="*/ 0 w 2391751"/>
              <a:gd name="connsiteY32" fmla="*/ 1391375 h 3241740"/>
              <a:gd name="connsiteX33" fmla="*/ 653238 w 2391751"/>
              <a:gd name="connsiteY33" fmla="*/ 1391375 h 3241740"/>
              <a:gd name="connsiteX34" fmla="*/ 653238 w 2391751"/>
              <a:gd name="connsiteY34" fmla="*/ 1850365 h 3241740"/>
              <a:gd name="connsiteX35" fmla="*/ 0 w 2391751"/>
              <a:gd name="connsiteY35" fmla="*/ 1850365 h 3241740"/>
              <a:gd name="connsiteX36" fmla="*/ 1738513 w 2391751"/>
              <a:gd name="connsiteY36" fmla="*/ 695688 h 3241740"/>
              <a:gd name="connsiteX37" fmla="*/ 2391751 w 2391751"/>
              <a:gd name="connsiteY37" fmla="*/ 695688 h 3241740"/>
              <a:gd name="connsiteX38" fmla="*/ 2391751 w 2391751"/>
              <a:gd name="connsiteY38" fmla="*/ 1154678 h 3241740"/>
              <a:gd name="connsiteX39" fmla="*/ 1738513 w 2391751"/>
              <a:gd name="connsiteY39" fmla="*/ 1154678 h 3241740"/>
              <a:gd name="connsiteX40" fmla="*/ 869256 w 2391751"/>
              <a:gd name="connsiteY40" fmla="*/ 695688 h 3241740"/>
              <a:gd name="connsiteX41" fmla="*/ 1522494 w 2391751"/>
              <a:gd name="connsiteY41" fmla="*/ 695688 h 3241740"/>
              <a:gd name="connsiteX42" fmla="*/ 1522494 w 2391751"/>
              <a:gd name="connsiteY42" fmla="*/ 1154678 h 3241740"/>
              <a:gd name="connsiteX43" fmla="*/ 869256 w 2391751"/>
              <a:gd name="connsiteY43" fmla="*/ 1154678 h 3241740"/>
              <a:gd name="connsiteX44" fmla="*/ 0 w 2391751"/>
              <a:gd name="connsiteY44" fmla="*/ 695688 h 3241740"/>
              <a:gd name="connsiteX45" fmla="*/ 653238 w 2391751"/>
              <a:gd name="connsiteY45" fmla="*/ 695688 h 3241740"/>
              <a:gd name="connsiteX46" fmla="*/ 653238 w 2391751"/>
              <a:gd name="connsiteY46" fmla="*/ 1154678 h 3241740"/>
              <a:gd name="connsiteX47" fmla="*/ 0 w 2391751"/>
              <a:gd name="connsiteY47" fmla="*/ 1154678 h 3241740"/>
              <a:gd name="connsiteX48" fmla="*/ 1738513 w 2391751"/>
              <a:gd name="connsiteY48" fmla="*/ 0 h 3241740"/>
              <a:gd name="connsiteX49" fmla="*/ 2391751 w 2391751"/>
              <a:gd name="connsiteY49" fmla="*/ 0 h 3241740"/>
              <a:gd name="connsiteX50" fmla="*/ 2391751 w 2391751"/>
              <a:gd name="connsiteY50" fmla="*/ 458990 h 3241740"/>
              <a:gd name="connsiteX51" fmla="*/ 1738513 w 2391751"/>
              <a:gd name="connsiteY51" fmla="*/ 458990 h 3241740"/>
              <a:gd name="connsiteX52" fmla="*/ 869256 w 2391751"/>
              <a:gd name="connsiteY52" fmla="*/ 0 h 3241740"/>
              <a:gd name="connsiteX53" fmla="*/ 1522494 w 2391751"/>
              <a:gd name="connsiteY53" fmla="*/ 0 h 3241740"/>
              <a:gd name="connsiteX54" fmla="*/ 1522494 w 2391751"/>
              <a:gd name="connsiteY54" fmla="*/ 458990 h 3241740"/>
              <a:gd name="connsiteX55" fmla="*/ 869256 w 2391751"/>
              <a:gd name="connsiteY55" fmla="*/ 458990 h 3241740"/>
              <a:gd name="connsiteX56" fmla="*/ 0 w 2391751"/>
              <a:gd name="connsiteY56" fmla="*/ 0 h 3241740"/>
              <a:gd name="connsiteX57" fmla="*/ 653238 w 2391751"/>
              <a:gd name="connsiteY57" fmla="*/ 0 h 3241740"/>
              <a:gd name="connsiteX58" fmla="*/ 653238 w 2391751"/>
              <a:gd name="connsiteY58" fmla="*/ 458990 h 3241740"/>
              <a:gd name="connsiteX59" fmla="*/ 0 w 2391751"/>
              <a:gd name="connsiteY59" fmla="*/ 458990 h 324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391751" h="3241740">
                <a:moveTo>
                  <a:pt x="1738513" y="2782750"/>
                </a:moveTo>
                <a:lnTo>
                  <a:pt x="2391751" y="2782750"/>
                </a:lnTo>
                <a:lnTo>
                  <a:pt x="2391751" y="3241740"/>
                </a:lnTo>
                <a:lnTo>
                  <a:pt x="1738513" y="3241740"/>
                </a:lnTo>
                <a:close/>
                <a:moveTo>
                  <a:pt x="869256" y="2782750"/>
                </a:moveTo>
                <a:lnTo>
                  <a:pt x="1522494" y="2782750"/>
                </a:lnTo>
                <a:lnTo>
                  <a:pt x="1522494" y="3241740"/>
                </a:lnTo>
                <a:lnTo>
                  <a:pt x="869256" y="3241740"/>
                </a:lnTo>
                <a:close/>
                <a:moveTo>
                  <a:pt x="0" y="2782750"/>
                </a:moveTo>
                <a:lnTo>
                  <a:pt x="653238" y="2782750"/>
                </a:lnTo>
                <a:lnTo>
                  <a:pt x="653238" y="3241740"/>
                </a:lnTo>
                <a:lnTo>
                  <a:pt x="0" y="3241740"/>
                </a:lnTo>
                <a:close/>
                <a:moveTo>
                  <a:pt x="1738513" y="2087063"/>
                </a:moveTo>
                <a:lnTo>
                  <a:pt x="2391751" y="2087063"/>
                </a:lnTo>
                <a:lnTo>
                  <a:pt x="2391751" y="2546053"/>
                </a:lnTo>
                <a:lnTo>
                  <a:pt x="1738513" y="2546053"/>
                </a:lnTo>
                <a:close/>
                <a:moveTo>
                  <a:pt x="869256" y="2087063"/>
                </a:moveTo>
                <a:lnTo>
                  <a:pt x="1522494" y="2087063"/>
                </a:lnTo>
                <a:lnTo>
                  <a:pt x="1522494" y="2546053"/>
                </a:lnTo>
                <a:lnTo>
                  <a:pt x="869256" y="2546053"/>
                </a:lnTo>
                <a:close/>
                <a:moveTo>
                  <a:pt x="0" y="2087063"/>
                </a:moveTo>
                <a:lnTo>
                  <a:pt x="653238" y="2087063"/>
                </a:lnTo>
                <a:lnTo>
                  <a:pt x="653238" y="2546053"/>
                </a:lnTo>
                <a:lnTo>
                  <a:pt x="0" y="2546053"/>
                </a:lnTo>
                <a:close/>
                <a:moveTo>
                  <a:pt x="1738513" y="1391375"/>
                </a:moveTo>
                <a:lnTo>
                  <a:pt x="2391751" y="1391375"/>
                </a:lnTo>
                <a:lnTo>
                  <a:pt x="2391751" y="1850365"/>
                </a:lnTo>
                <a:lnTo>
                  <a:pt x="1738513" y="1850365"/>
                </a:lnTo>
                <a:close/>
                <a:moveTo>
                  <a:pt x="869256" y="1391375"/>
                </a:moveTo>
                <a:lnTo>
                  <a:pt x="1522494" y="1391375"/>
                </a:lnTo>
                <a:lnTo>
                  <a:pt x="1522494" y="1850365"/>
                </a:lnTo>
                <a:lnTo>
                  <a:pt x="869256" y="1850365"/>
                </a:lnTo>
                <a:close/>
                <a:moveTo>
                  <a:pt x="0" y="1391375"/>
                </a:moveTo>
                <a:lnTo>
                  <a:pt x="653238" y="1391375"/>
                </a:lnTo>
                <a:lnTo>
                  <a:pt x="653238" y="1850365"/>
                </a:lnTo>
                <a:lnTo>
                  <a:pt x="0" y="1850365"/>
                </a:lnTo>
                <a:close/>
                <a:moveTo>
                  <a:pt x="1738513" y="695688"/>
                </a:moveTo>
                <a:lnTo>
                  <a:pt x="2391751" y="695688"/>
                </a:lnTo>
                <a:lnTo>
                  <a:pt x="2391751" y="1154678"/>
                </a:lnTo>
                <a:lnTo>
                  <a:pt x="1738513" y="1154678"/>
                </a:lnTo>
                <a:close/>
                <a:moveTo>
                  <a:pt x="869256" y="695688"/>
                </a:moveTo>
                <a:lnTo>
                  <a:pt x="1522494" y="695688"/>
                </a:lnTo>
                <a:lnTo>
                  <a:pt x="1522494" y="1154678"/>
                </a:lnTo>
                <a:lnTo>
                  <a:pt x="869256" y="1154678"/>
                </a:lnTo>
                <a:close/>
                <a:moveTo>
                  <a:pt x="0" y="695688"/>
                </a:moveTo>
                <a:lnTo>
                  <a:pt x="653238" y="695688"/>
                </a:lnTo>
                <a:lnTo>
                  <a:pt x="653238" y="1154678"/>
                </a:lnTo>
                <a:lnTo>
                  <a:pt x="0" y="1154678"/>
                </a:lnTo>
                <a:close/>
                <a:moveTo>
                  <a:pt x="1738513" y="0"/>
                </a:moveTo>
                <a:lnTo>
                  <a:pt x="2391751" y="0"/>
                </a:lnTo>
                <a:lnTo>
                  <a:pt x="2391751" y="458990"/>
                </a:lnTo>
                <a:lnTo>
                  <a:pt x="1738513" y="458990"/>
                </a:lnTo>
                <a:close/>
                <a:moveTo>
                  <a:pt x="869256" y="0"/>
                </a:moveTo>
                <a:lnTo>
                  <a:pt x="1522494" y="0"/>
                </a:lnTo>
                <a:lnTo>
                  <a:pt x="1522494" y="458990"/>
                </a:lnTo>
                <a:lnTo>
                  <a:pt x="869256" y="458990"/>
                </a:lnTo>
                <a:close/>
                <a:moveTo>
                  <a:pt x="0" y="0"/>
                </a:moveTo>
                <a:lnTo>
                  <a:pt x="653238" y="0"/>
                </a:lnTo>
                <a:lnTo>
                  <a:pt x="653238" y="458990"/>
                </a:lnTo>
                <a:lnTo>
                  <a:pt x="0" y="458990"/>
                </a:lnTo>
                <a:close/>
              </a:path>
            </a:pathLst>
          </a:cu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8885" tIns="39443" rIns="78885" bIns="3944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8044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Rectangle 198">
            <a:extLst>
              <a:ext uri="{FF2B5EF4-FFF2-40B4-BE49-F238E27FC236}">
                <a16:creationId xmlns="" xmlns:a16="http://schemas.microsoft.com/office/drawing/2014/main" id="{22602F01-A6AD-4809-AE58-134198AE5A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96726" y="5905906"/>
            <a:ext cx="699731" cy="8851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Rectangle 239">
            <a:extLst>
              <a:ext uri="{FF2B5EF4-FFF2-40B4-BE49-F238E27FC236}">
                <a16:creationId xmlns="" xmlns:a16="http://schemas.microsoft.com/office/drawing/2014/main" id="{265F8821-C00C-4F54-B3B7-281E7C6534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76329" y="5838977"/>
            <a:ext cx="699731" cy="10190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57771" tIns="126216" rIns="157771" bIns="126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444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7433563" y="6464720"/>
            <a:ext cx="1983933" cy="185590"/>
            <a:chOff x="5827382" y="6286500"/>
            <a:chExt cx="2414476" cy="225866"/>
          </a:xfrm>
        </p:grpSpPr>
        <p:pic>
          <p:nvPicPr>
            <p:cNvPr id="118" name="Picture 2" descr="G:\19.전지수\3. 프로젝트디자인\2019\1. 마케팅 지원\20191112_MS Envision Forum\20191114_MS Azure 브로슈어\jpg\microsoft_PNG16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468" y="6286500"/>
              <a:ext cx="1056390" cy="225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3" descr="G:\자료\1. ci\3. 오픈베이스 그룹사\데이타솔루션\jpg\데이타솔루션-가로형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382" y="6316089"/>
              <a:ext cx="1162619" cy="166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57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9387E-6 4.06718E-6 L -0.38308 0.05311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0" y="265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250" fill="hold"/>
                                        <p:tgtEl>
                                          <p:spTgt spid="114"/>
                                        </p:tgtEl>
                                      </p:cBhvr>
                                      <p:by x="11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6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6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6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6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6395E-6 2.52383E-6 L 0.28338 2.52383E-6 " pathEditMode="relative" rAng="0" ptsTypes="AA">
                                      <p:cBhvr>
                                        <p:cTn id="140" dur="1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9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2" grpId="1" animBg="1"/>
      <p:bldP spid="83" grpId="0" animBg="1"/>
      <p:bldP spid="84" grpId="0"/>
      <p:bldP spid="85" grpId="0"/>
      <p:bldP spid="85" grpId="1"/>
      <p:bldP spid="85" grpId="2"/>
      <p:bldP spid="114" grpId="0" animBg="1"/>
      <p:bldP spid="114" grpId="1" animBg="1"/>
      <p:bldP spid="114" grpId="2" animBg="1"/>
      <p:bldP spid="114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Algorithms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Machine Learning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807256"/>
              </p:ext>
            </p:extLst>
          </p:nvPr>
        </p:nvGraphicFramePr>
        <p:xfrm>
          <a:off x="398463" y="1625604"/>
          <a:ext cx="6862761" cy="4346384"/>
        </p:xfrm>
        <a:graphic>
          <a:graphicData uri="http://schemas.openxmlformats.org/drawingml/2006/table">
            <a:tbl>
              <a:tblPr/>
              <a:tblGrid>
                <a:gridCol w="22875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7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875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Classification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Regression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Time Series Forecasting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Logistic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Elastic Net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Elastic Net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Stochastic Gradient Descent (SGD)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Gradient Boosting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Gradient Boosting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Multinomial Naive Bayes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Decision Tree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Decision Tree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Bernoulli Naive Bayes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K-Nearest Neighbors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K-Nearest Neighbors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SVM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LARS Lasso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LARS Lasso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K-Nearest Neighbors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Stochastic Gradient Descent (SGD)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Stochastic Gradient Descent (SGD)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Decision Tree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Extremely Randomized Trees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Extremely Randomized Trees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Extreme Random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Trees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Light GBM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Light GBM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Light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GBM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Xgboost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Xgboost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Regressor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Gradient Boosting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Fast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Linear </a:t>
                      </a:r>
                      <a:r>
                        <a:rPr lang="en-US" altLang="ko-KR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Regressor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Auto-ARIMA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XGBoost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Classifier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Online Gradient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Descent </a:t>
                      </a:r>
                      <a:r>
                        <a:rPr lang="en-US" altLang="ko-KR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Regressor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Prophet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Linear SVM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TCN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Forecaster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marL="0" marR="0" indent="0" algn="l" defTabSz="914284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Averaged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Perceptron Classifier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71649"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259866" y="1619248"/>
            <a:ext cx="230915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알고리즘 자동화</a:t>
            </a:r>
          </a:p>
          <a:p>
            <a:pPr marL="180000" lvl="1" indent="-10800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AutoML</a:t>
            </a:r>
            <a:r>
              <a:rPr lang="ko-KR" altLang="en-US" sz="1100" dirty="0"/>
              <a:t>은 분류</a:t>
            </a:r>
            <a:r>
              <a:rPr lang="en-US" altLang="ko-KR" sz="1100" dirty="0"/>
              <a:t>, </a:t>
            </a:r>
            <a:r>
              <a:rPr lang="ko-KR" altLang="en-US" sz="1100" dirty="0"/>
              <a:t>회귀 및 </a:t>
            </a:r>
            <a:r>
              <a:rPr lang="ko-KR" altLang="en-US" sz="1100" dirty="0" err="1"/>
              <a:t>시계열</a:t>
            </a:r>
            <a:r>
              <a:rPr lang="ko-KR" altLang="en-US" sz="1100" dirty="0"/>
              <a:t> 예측을 포함하여 세 가지 유형의 작업을 지원 </a:t>
            </a:r>
            <a:endParaRPr lang="en-US" altLang="ko-KR" sz="1100" dirty="0"/>
          </a:p>
          <a:p>
            <a:pPr marL="180000" lvl="1" indent="-108000"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180000" lvl="1" indent="-10800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AutoML</a:t>
            </a:r>
            <a:r>
              <a:rPr lang="en-US" altLang="ko-KR" sz="1100" dirty="0"/>
              <a:t> </a:t>
            </a:r>
            <a:r>
              <a:rPr lang="ko-KR" altLang="en-US" sz="1100" dirty="0"/>
              <a:t>작업에서 자동화 및 튜닝 프로세스 중에 다음 알고리즘을 지원하고 있으며 사용자는 알고리즘을 지정할 필요가 없음</a:t>
            </a:r>
            <a:endParaRPr lang="en-US" altLang="ko-KR" sz="110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04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sz="quarter" idx="11"/>
          </p:nvPr>
        </p:nvSpPr>
        <p:spPr>
          <a:xfrm>
            <a:off x="378396" y="902801"/>
            <a:ext cx="891254" cy="461209"/>
          </a:xfrm>
        </p:spPr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sz="quarter" idx="10"/>
          </p:nvPr>
        </p:nvSpPr>
        <p:spPr>
          <a:xfrm>
            <a:off x="1317805" y="894335"/>
            <a:ext cx="7800445" cy="461209"/>
          </a:xfrm>
        </p:spPr>
        <p:txBody>
          <a:bodyPr/>
          <a:lstStyle/>
          <a:p>
            <a:r>
              <a:rPr lang="en-US" altLang="ko-KR" dirty="0"/>
              <a:t>Features</a:t>
            </a:r>
            <a:endParaRPr lang="ko-KR" altLang="en-US" dirty="0"/>
          </a:p>
        </p:txBody>
      </p:sp>
      <p:sp>
        <p:nvSpPr>
          <p:cNvPr id="8" name="내용 개체 틀 3"/>
          <p:cNvSpPr>
            <a:spLocks noGrp="1"/>
          </p:cNvSpPr>
          <p:nvPr>
            <p:ph sz="quarter" idx="12"/>
          </p:nvPr>
        </p:nvSpPr>
        <p:spPr>
          <a:xfrm>
            <a:off x="378850" y="629376"/>
            <a:ext cx="7800445" cy="173428"/>
          </a:xfrm>
        </p:spPr>
        <p:txBody>
          <a:bodyPr/>
          <a:lstStyle/>
          <a:p>
            <a:r>
              <a:rPr lang="en-US" altLang="ko-KR" dirty="0"/>
              <a:t>Azure Machine Learning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59866" y="1619248"/>
            <a:ext cx="230915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Engineering</a:t>
            </a:r>
            <a:endParaRPr lang="ko-KR" altLang="en-US" sz="1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80000" lvl="1" indent="-10800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AutoML</a:t>
            </a:r>
            <a:r>
              <a:rPr lang="ko-KR" altLang="en-US" sz="1100" dirty="0"/>
              <a:t>에 데이터를 적용하기 전에 데이터가 알맞게 표현되었는지 확인하고 기존 변수를 기반으로 추가 변수를 생성 </a:t>
            </a:r>
            <a:endParaRPr lang="en-US" altLang="ko-KR" sz="1100" dirty="0"/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2847834" y="6453336"/>
            <a:ext cx="173125" cy="138499"/>
          </a:xfrm>
        </p:spPr>
        <p:txBody>
          <a:bodyPr/>
          <a:lstStyle/>
          <a:p>
            <a:pPr defTabSz="918953"/>
            <a:fld id="{F83005E4-C3F3-420A-8F83-CC0B60522D03}" type="slidenum">
              <a:rPr lang="en-US" altLang="ko-KR" smtClean="0"/>
              <a:pPr defTabSz="918953"/>
              <a:t>9</a:t>
            </a:fld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5995"/>
              </p:ext>
            </p:extLst>
          </p:nvPr>
        </p:nvGraphicFramePr>
        <p:xfrm>
          <a:off x="398461" y="1661583"/>
          <a:ext cx="6861404" cy="3440436"/>
        </p:xfrm>
        <a:graphic>
          <a:graphicData uri="http://schemas.openxmlformats.org/drawingml/2006/table">
            <a:tbl>
              <a:tblPr/>
              <a:tblGrid>
                <a:gridCol w="34307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0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57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Standard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Featurizers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Advanced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Featurizers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StandardScaleWrapper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높은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카디널리티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제외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Drop High Cardinality)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MinMaxScaler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결측값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대체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처리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Missing Value Imputation)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MaxAbsScaler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추가 변수 생성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Generate Additional Features)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RobustScaler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변환 및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인코딩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Transform and Encode)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PCA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워드임베딩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Word Embedding)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TruncatedSVDWrapper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타켓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인코딩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Target Encoding)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SparseNormalizer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텍스트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타켓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인코딩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Text Target Encoding)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Weight of Evidence 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WoE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클러스터 거리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Cluster Distance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for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K-means)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1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S 발표템플릿">
  <a:themeElements>
    <a:clrScheme name="MS 템플릿">
      <a:dk1>
        <a:sysClr val="windowText" lastClr="000000"/>
      </a:dk1>
      <a:lt1>
        <a:sysClr val="window" lastClr="FFFFFF"/>
      </a:lt1>
      <a:dk2>
        <a:srgbClr val="173E70"/>
      </a:dk2>
      <a:lt2>
        <a:srgbClr val="EEECE1"/>
      </a:lt2>
      <a:accent1>
        <a:srgbClr val="2DABE2"/>
      </a:accent1>
      <a:accent2>
        <a:srgbClr val="F05423"/>
      </a:accent2>
      <a:accent3>
        <a:srgbClr val="84C441"/>
      </a:accent3>
      <a:accent4>
        <a:srgbClr val="F9BC15"/>
      </a:accent4>
      <a:accent5>
        <a:srgbClr val="102B4E"/>
      </a:accent5>
      <a:accent6>
        <a:srgbClr val="F79646"/>
      </a:accent6>
      <a:hlink>
        <a:srgbClr val="0000FF"/>
      </a:hlink>
      <a:folHlink>
        <a:srgbClr val="800080"/>
      </a:folHlink>
    </a:clrScheme>
    <a:fontScheme name="에스코어">
      <a:majorFont>
        <a:latin typeface="에스코어 드림 5 Medium"/>
        <a:ea typeface="에스코어 드림 5 Medium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latinLnBrk="1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 technical overview of Azure Databricks, benefits, core artifacts, performance, and application workloads.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technical presentations</TermName>
          <TermId xmlns="http://schemas.microsoft.com/office/infopath/2007/PartnerControls">83a894cf-702b-47fc-aba5-41bd10dc1e75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https://microsoft.sharepoint.com/sites/Infopedia_G01KC/Media/Thumbnails/G01KC-1-33631/Spearfish%20Technical%20Deck.png</Url>
      <Description>/sites/Infopedia_G01KC/Media/Thumbnails/G01KC-1-33631/Spearfish Technical Deck.png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435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G01KC-99682991-33631</_dlc_DocId>
    <_dlc_DocIdUrl xmlns="230e9df3-be65-4c73-a93b-d1236ebd677e">
      <Url>https://microsoft.sharepoint.com/sites/Infopedia_G01KC/_layouts/15/DocIdRedir.aspx?ID=G01KC-99682991-33631</Url>
      <Description>G01KC-99682991-33631</Description>
    </_dlc_DocIdUrl>
    <Expire_x0020_Review xmlns="230e9df3-be65-4c73-a93b-d1236ebd677e">2018-12-31T08:00:00+00:00</Expire_x0020_Review>
    <dkll xmlns="b3bc04a5-d503-43b1-b98c-a8cf663329d9" xsi:nil="true"/>
    <Update_x0020_Expiration_x0020_Date_x0020_For_x0020_Docset xmlns="b3bc04a5-d503-43b1-b98c-a8cf663329d9">
      <Url xsi:nil="true"/>
      <Description xsi:nil="true"/>
    </Update_x0020_Expiration_x0020_Date_x0020_For_x0020_Docset>
    <_dlc_ExpireDateSaved xmlns="http://schemas.microsoft.com/sharepoint/v3" xsi:nil="true"/>
    <_dlc_ExpireDate xmlns="http://schemas.microsoft.com/sharepoint/v3">2018-12-31T08:00:00+00:00</_dlc_ExpireDate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PolicyDirtyBag xmlns="microsoft.office.server.policy.changes">
  <Microsoft.Office.RecordsManagement.PolicyFeatures.Expiration op="Change"/>
</PolicyDirtyBag>
</file>

<file path=customXml/item5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99ECF64382448D48A56095091C66B1A9|-661092312" UniqueId="59640036-e5ce-4b14-a5d1-6b72c22d6e25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6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31" ma:contentTypeDescription="" ma:contentTypeScope="" ma:versionID="9e8f0c5ac1c230a0f489587af37cc460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216ce5f43e95c9efee34d5b70c4f182f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GenericText2" minOccurs="0"/>
                <xsd:element ref="ns2:GenericHTML1" minOccurs="0"/>
                <xsd:element ref="ns2:FolderExtensions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Coowner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  <xsd:element ref="ns2:ParentID1" minOccurs="0"/>
                <xsd:element ref="ns4:dkll" minOccurs="0"/>
                <xsd:element ref="ns4:Update_x0020_Expiration_x0020_Date_x0020_For_x0020_Docset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7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8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9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FolderExtensions" ma:index="38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Coowner" ma:index="67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ParentID1" ma:index="74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  <xsd:element name="dkll" ma:index="75" nillable="true" ma:displayName="SMSG Topics" ma:internalName="dkll">
      <xsd:simpleType>
        <xsd:restriction base="dms:Text"/>
      </xsd:simpleType>
    </xsd:element>
    <xsd:element name="Update_x0020_Expiration_x0020_Date_x0020_For_x0020_Docset" ma:index="76" nillable="true" ma:displayName="Update Expiration Date For Docset" ma:internalName="Update_x0020_Expiration_x0020_Date_x0020_For_x0020_Docse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9ABBEE-2966-4637-8A6B-1EE4065782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B241FD-B865-4ACD-96C9-EDAC184C275F}">
  <ds:schemaRefs>
    <ds:schemaRef ds:uri="http://schemas.microsoft.com/sharepoint/v3"/>
    <ds:schemaRef ds:uri="http://purl.org/dc/terms/"/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b3bc04a5-d503-43b1-b98c-a8cf663329d9"/>
    <ds:schemaRef ds:uri="230E9DF3-BE65-4C73-A93B-D1236EBD677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B51F13C-94F3-4878-9305-3A62FBD367A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B341435-F128-4B00-940F-9FC12F452904}">
  <ds:schemaRefs>
    <ds:schemaRef ds:uri="microsoft.office.server.policy.changes"/>
  </ds:schemaRefs>
</ds:datastoreItem>
</file>

<file path=customXml/itemProps5.xml><?xml version="1.0" encoding="utf-8"?>
<ds:datastoreItem xmlns:ds="http://schemas.openxmlformats.org/officeDocument/2006/customXml" ds:itemID="{B2571AB3-3548-4ECF-B5F1-0ECAFA63DFAE}">
  <ds:schemaRefs>
    <ds:schemaRef ds:uri="office.server.policy"/>
  </ds:schemaRefs>
</ds:datastoreItem>
</file>

<file path=customXml/itemProps6.xml><?xml version="1.0" encoding="utf-8"?>
<ds:datastoreItem xmlns:ds="http://schemas.openxmlformats.org/officeDocument/2006/customXml" ds:itemID="{DF250F0E-FFE0-463E-9B27-8CDE07BD766C}">
  <ds:schemaRefs>
    <ds:schemaRef ds:uri="Microsoft.SharePoint.Taxonomy.ContentTypeSync"/>
  </ds:schemaRefs>
</ds:datastoreItem>
</file>

<file path=customXml/itemProps7.xml><?xml version="1.0" encoding="utf-8"?>
<ds:datastoreItem xmlns:ds="http://schemas.openxmlformats.org/officeDocument/2006/customXml" ds:itemID="{43E9758F-C3E3-4F35-978D-F998A02DE8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 Data Warehouse</Template>
  <TotalTime>0</TotalTime>
  <Words>5618</Words>
  <Application>Microsoft Office PowerPoint</Application>
  <PresentationFormat>A4 용지(210x297mm)</PresentationFormat>
  <Paragraphs>1220</Paragraphs>
  <Slides>58</Slides>
  <Notes>52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1_MS 발표템플릿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Technical Deck</dc:title>
  <dc:subject>Azure Databricks</dc:subject>
  <dc:creator/>
  <dc:description>v1.0</dc:description>
  <cp:lastModifiedBy/>
  <cp:revision>1</cp:revision>
  <dcterms:created xsi:type="dcterms:W3CDTF">2017-07-06T18:13:01Z</dcterms:created>
  <dcterms:modified xsi:type="dcterms:W3CDTF">2021-03-11T04:47:05Z</dcterms:modified>
  <cp:category>Technical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syrhee@microsoft.com</vt:lpwstr>
  </property>
  <property fmtid="{D5CDD505-2E9C-101B-9397-08002B2CF9AE}" pid="6" name="MSIP_Label_f42aa342-8706-4288-bd11-ebb85995028c_SetDate">
    <vt:lpwstr>2017-07-06T11:13:10.4024256-07:00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0x0101000E4CB7077FEE4FF7AE86D4A500EEC780030016C849C62B10EB41ACA8C7EEDEF40BB20099ECF64382448D48A56095091C66B1A9</vt:lpwstr>
  </property>
  <property fmtid="{D5CDD505-2E9C-101B-9397-08002B2CF9AE}" pid="12" name="of67e5d4b76f4a9db8769983fda9cec0">
    <vt:lpwstr/>
  </property>
  <property fmtid="{D5CDD505-2E9C-101B-9397-08002B2CF9AE}" pid="13" name="TaxKeyword">
    <vt:lpwstr/>
  </property>
  <property fmtid="{D5CDD505-2E9C-101B-9397-08002B2CF9AE}" pid="14" name="NewsType">
    <vt:lpwstr/>
  </property>
  <property fmtid="{D5CDD505-2E9C-101B-9397-08002B2CF9AE}" pid="15" name="_dlc_policyId">
    <vt:lpwstr>0x0101000E4CB7077FEE4FF7AE86D4A500EEC780030016C849C62B10EB41ACA8C7EEDEF40BB20099ECF64382448D48A56095091C66B1A9|-661092312</vt:lpwstr>
  </property>
  <property fmtid="{D5CDD505-2E9C-101B-9397-08002B2CF9AE}" pid="16" name="Region">
    <vt:lpwstr/>
  </property>
  <property fmtid="{D5CDD505-2E9C-101B-9397-08002B2CF9AE}" pid="17" name="ItemType">
    <vt:lpwstr>435;#technical presentations|83a894cf-702b-47fc-aba5-41bd10dc1e75</vt:lpwstr>
  </property>
  <property fmtid="{D5CDD505-2E9C-101B-9397-08002B2CF9AE}" pid="18" name="Confidentiality">
    <vt:lpwstr>14;#customer ready|8986c41d-21c5-4f8f-8a12-ea4625b46858</vt:lpwstr>
  </property>
  <property fmtid="{D5CDD505-2E9C-101B-9397-08002B2CF9AE}" pid="19" name="Industries">
    <vt:lpwstr/>
  </property>
  <property fmtid="{D5CDD505-2E9C-101B-9397-08002B2CF9AE}" pid="20" name="MSProducts">
    <vt:lpwstr/>
  </property>
  <property fmtid="{D5CDD505-2E9C-101B-9397-08002B2CF9AE}" pid="21" name="Competitors">
    <vt:lpwstr/>
  </property>
  <property fmtid="{D5CDD505-2E9C-101B-9397-08002B2CF9AE}" pid="22" name="ExperienceContentType">
    <vt:lpwstr/>
  </property>
  <property fmtid="{D5CDD505-2E9C-101B-9397-08002B2CF9AE}" pid="23" name="SMSGDomain">
    <vt:lpwstr>21;#Cloud and Enterprise|adc2fe87-c79a-4ded-a449-3f86b954069d</vt:lpwstr>
  </property>
  <property fmtid="{D5CDD505-2E9C-101B-9397-08002B2CF9AE}" pid="24" name="BusinessArchitecture">
    <vt:lpwstr>1370;#Advanced Analytics|a794c42d-8e46-46ec-b99e-aa6f5cde33ef</vt:lpwstr>
  </property>
  <property fmtid="{D5CDD505-2E9C-101B-9397-08002B2CF9AE}" pid="25" name="Products">
    <vt:lpwstr>26;#Azure|669a3112-5edf-444b-a003-630063601f07</vt:lpwstr>
  </property>
  <property fmtid="{D5CDD505-2E9C-101B-9397-08002B2CF9AE}" pid="26" name="EnterpriseDomainTags">
    <vt:lpwstr/>
  </property>
  <property fmtid="{D5CDD505-2E9C-101B-9397-08002B2CF9AE}" pid="27" name="j3562c58ee414e028925bc902cfc01a1">
    <vt:lpwstr/>
  </property>
  <property fmtid="{D5CDD505-2E9C-101B-9397-08002B2CF9AE}" pid="28" name="Segments">
    <vt:lpwstr/>
  </property>
  <property fmtid="{D5CDD505-2E9C-101B-9397-08002B2CF9AE}" pid="29" name="Partners">
    <vt:lpwstr/>
  </property>
  <property fmtid="{D5CDD505-2E9C-101B-9397-08002B2CF9AE}" pid="30" name="ActivitiesAndPrograms">
    <vt:lpwstr/>
  </property>
  <property fmtid="{D5CDD505-2E9C-101B-9397-08002B2CF9AE}" pid="31" name="la4444b61d19467597d63190b69ac227">
    <vt:lpwstr/>
  </property>
  <property fmtid="{D5CDD505-2E9C-101B-9397-08002B2CF9AE}" pid="32" name="l6f004f21209409da86a713c0f24627d">
    <vt:lpwstr/>
  </property>
  <property fmtid="{D5CDD505-2E9C-101B-9397-08002B2CF9AE}" pid="33" name="Topics">
    <vt:lpwstr/>
  </property>
  <property fmtid="{D5CDD505-2E9C-101B-9397-08002B2CF9AE}" pid="34" name="Groups">
    <vt:lpwstr/>
  </property>
  <property fmtid="{D5CDD505-2E9C-101B-9397-08002B2CF9AE}" pid="35" name="MSProductsTaxHTField0">
    <vt:lpwstr/>
  </property>
  <property fmtid="{D5CDD505-2E9C-101B-9397-08002B2CF9AE}" pid="36" name="Languages">
    <vt:lpwstr/>
  </property>
  <property fmtid="{D5CDD505-2E9C-101B-9397-08002B2CF9AE}" pid="37" name="e8080b0481964c759b2c36ae49591b31">
    <vt:lpwstr/>
  </property>
  <property fmtid="{D5CDD505-2E9C-101B-9397-08002B2CF9AE}" pid="38" name="TechnicalLevel">
    <vt:lpwstr/>
  </property>
  <property fmtid="{D5CDD505-2E9C-101B-9397-08002B2CF9AE}" pid="39" name="Audiences">
    <vt:lpwstr/>
  </property>
  <property fmtid="{D5CDD505-2E9C-101B-9397-08002B2CF9AE}" pid="40" name="ldac8aee9d1f469e8cd8c3f8d6a615f2">
    <vt:lpwstr/>
  </property>
  <property fmtid="{D5CDD505-2E9C-101B-9397-08002B2CF9AE}" pid="41" name="EmployeeRole">
    <vt:lpwstr/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6f21bdcc-45c2-4903-b4cf-d7a1ab336d48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  <property fmtid="{D5CDD505-2E9C-101B-9397-08002B2CF9AE}" pid="50" name="LastSharedByUser">
    <vt:lpwstr>ahmedmos@microsoft.com</vt:lpwstr>
  </property>
  <property fmtid="{D5CDD505-2E9C-101B-9397-08002B2CF9AE}" pid="51" name="LastSharedByTime">
    <vt:filetime>2017-12-17T09:35:14Z</vt:filetime>
  </property>
  <property fmtid="{D5CDD505-2E9C-101B-9397-08002B2CF9AE}" pid="52" name="SharedWithUsers">
    <vt:lpwstr>68043;#Alessio Bagnaresi</vt:lpwstr>
  </property>
</Properties>
</file>